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8" r:id="rId3"/>
    <p:sldId id="259" r:id="rId4"/>
    <p:sldId id="260" r:id="rId5"/>
    <p:sldId id="271" r:id="rId6"/>
    <p:sldId id="261" r:id="rId7"/>
    <p:sldId id="262" r:id="rId8"/>
    <p:sldId id="269" r:id="rId9"/>
    <p:sldId id="268" r:id="rId10"/>
    <p:sldId id="272" r:id="rId11"/>
    <p:sldId id="273" r:id="rId12"/>
    <p:sldId id="274" r:id="rId13"/>
    <p:sldId id="270" r:id="rId14"/>
    <p:sldId id="263" r:id="rId15"/>
    <p:sldId id="264"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3"/>
    <p:restoredTop sz="94612"/>
  </p:normalViewPr>
  <p:slideViewPr>
    <p:cSldViewPr snapToGrid="0" snapToObjects="1">
      <p:cViewPr varScale="1">
        <p:scale>
          <a:sx n="105" d="100"/>
          <a:sy n="105" d="100"/>
        </p:scale>
        <p:origin x="192"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66F18-7CC2-6F49-AF2A-0C2B65248C6D}" type="datetimeFigureOut">
              <a:rPr lang="en-US" smtClean="0"/>
              <a:t>3/29/21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177030-CF06-F74E-B20C-5E6B6A3CF6C5}" type="slidenum">
              <a:rPr lang="en-US" smtClean="0"/>
              <a:t>‹#›</a:t>
            </a:fld>
            <a:endParaRPr lang="en-US"/>
          </a:p>
        </p:txBody>
      </p:sp>
    </p:spTree>
    <p:extLst>
      <p:ext uri="{BB962C8B-B14F-4D97-AF65-F5344CB8AC3E}">
        <p14:creationId xmlns:p14="http://schemas.microsoft.com/office/powerpoint/2010/main" val="1349465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1</a:t>
            </a:fld>
            <a:endParaRPr lang="en-US"/>
          </a:p>
        </p:txBody>
      </p:sp>
    </p:spTree>
    <p:extLst>
      <p:ext uri="{BB962C8B-B14F-4D97-AF65-F5344CB8AC3E}">
        <p14:creationId xmlns:p14="http://schemas.microsoft.com/office/powerpoint/2010/main" val="1465795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11</a:t>
            </a:fld>
            <a:endParaRPr lang="en-US"/>
          </a:p>
        </p:txBody>
      </p:sp>
    </p:spTree>
    <p:extLst>
      <p:ext uri="{BB962C8B-B14F-4D97-AF65-F5344CB8AC3E}">
        <p14:creationId xmlns:p14="http://schemas.microsoft.com/office/powerpoint/2010/main" val="148465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12</a:t>
            </a:fld>
            <a:endParaRPr lang="en-US"/>
          </a:p>
        </p:txBody>
      </p:sp>
    </p:spTree>
    <p:extLst>
      <p:ext uri="{BB962C8B-B14F-4D97-AF65-F5344CB8AC3E}">
        <p14:creationId xmlns:p14="http://schemas.microsoft.com/office/powerpoint/2010/main" val="3299572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New projects present themselves almost weekly (bright planets are an example)</a:t>
            </a:r>
          </a:p>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13</a:t>
            </a:fld>
            <a:endParaRPr lang="en-US"/>
          </a:p>
        </p:txBody>
      </p:sp>
    </p:spTree>
    <p:extLst>
      <p:ext uri="{BB962C8B-B14F-4D97-AF65-F5344CB8AC3E}">
        <p14:creationId xmlns:p14="http://schemas.microsoft.com/office/powerpoint/2010/main" val="1336025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The possibility of finding another earth-like planet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 </a:t>
            </a:r>
            <a:r>
              <a:rPr lang="en-US" dirty="0" err="1">
                <a:solidFill>
                  <a:srgbClr val="FFFFFF"/>
                </a:solidFill>
              </a:rPr>
              <a:t>SPHEREx</a:t>
            </a:r>
            <a:r>
              <a:rPr lang="en-US" dirty="0">
                <a:solidFill>
                  <a:srgbClr val="FFFFFF"/>
                </a:solidFill>
              </a:rPr>
              <a:t> will use its spectrometer to gather images from the beginning stage of galaxy 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14</a:t>
            </a:fld>
            <a:endParaRPr lang="en-US"/>
          </a:p>
        </p:txBody>
      </p:sp>
    </p:spTree>
    <p:extLst>
      <p:ext uri="{BB962C8B-B14F-4D97-AF65-F5344CB8AC3E}">
        <p14:creationId xmlns:p14="http://schemas.microsoft.com/office/powerpoint/2010/main" val="261897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2</a:t>
            </a:fld>
            <a:endParaRPr lang="en-US"/>
          </a:p>
        </p:txBody>
      </p:sp>
    </p:spTree>
    <p:extLst>
      <p:ext uri="{BB962C8B-B14F-4D97-AF65-F5344CB8AC3E}">
        <p14:creationId xmlns:p14="http://schemas.microsoft.com/office/powerpoint/2010/main" val="3904990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4</a:t>
            </a:fld>
            <a:endParaRPr lang="en-US"/>
          </a:p>
        </p:txBody>
      </p:sp>
    </p:spTree>
    <p:extLst>
      <p:ext uri="{BB962C8B-B14F-4D97-AF65-F5344CB8AC3E}">
        <p14:creationId xmlns:p14="http://schemas.microsoft.com/office/powerpoint/2010/main" val="2265722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5</a:t>
            </a:fld>
            <a:endParaRPr lang="en-US"/>
          </a:p>
        </p:txBody>
      </p:sp>
    </p:spTree>
    <p:extLst>
      <p:ext uri="{BB962C8B-B14F-4D97-AF65-F5344CB8AC3E}">
        <p14:creationId xmlns:p14="http://schemas.microsoft.com/office/powerpoint/2010/main" val="223393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6</a:t>
            </a:fld>
            <a:endParaRPr lang="en-US"/>
          </a:p>
        </p:txBody>
      </p:sp>
    </p:spTree>
    <p:extLst>
      <p:ext uri="{BB962C8B-B14F-4D97-AF65-F5344CB8AC3E}">
        <p14:creationId xmlns:p14="http://schemas.microsoft.com/office/powerpoint/2010/main" val="4225236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7</a:t>
            </a:fld>
            <a:endParaRPr lang="en-US"/>
          </a:p>
        </p:txBody>
      </p:sp>
    </p:spTree>
    <p:extLst>
      <p:ext uri="{BB962C8B-B14F-4D97-AF65-F5344CB8AC3E}">
        <p14:creationId xmlns:p14="http://schemas.microsoft.com/office/powerpoint/2010/main" val="290783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8</a:t>
            </a:fld>
            <a:endParaRPr lang="en-US"/>
          </a:p>
        </p:txBody>
      </p:sp>
    </p:spTree>
    <p:extLst>
      <p:ext uri="{BB962C8B-B14F-4D97-AF65-F5344CB8AC3E}">
        <p14:creationId xmlns:p14="http://schemas.microsoft.com/office/powerpoint/2010/main" val="313954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9</a:t>
            </a:fld>
            <a:endParaRPr lang="en-US"/>
          </a:p>
        </p:txBody>
      </p:sp>
    </p:spTree>
    <p:extLst>
      <p:ext uri="{BB962C8B-B14F-4D97-AF65-F5344CB8AC3E}">
        <p14:creationId xmlns:p14="http://schemas.microsoft.com/office/powerpoint/2010/main" val="985601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7030-CF06-F74E-B20C-5E6B6A3CF6C5}" type="slidenum">
              <a:rPr lang="en-US" smtClean="0"/>
              <a:t>10</a:t>
            </a:fld>
            <a:endParaRPr lang="en-US"/>
          </a:p>
        </p:txBody>
      </p:sp>
    </p:spTree>
    <p:extLst>
      <p:ext uri="{BB962C8B-B14F-4D97-AF65-F5344CB8AC3E}">
        <p14:creationId xmlns:p14="http://schemas.microsoft.com/office/powerpoint/2010/main" val="577588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ABD6-048F-5A41-81A4-CEA8FE953A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3C066-5ADF-684A-9CCB-A3657AB8A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90E4F0-BF7A-9A4B-B1D0-DD9D94D4A4C5}"/>
              </a:ext>
            </a:extLst>
          </p:cNvPr>
          <p:cNvSpPr>
            <a:spLocks noGrp="1"/>
          </p:cNvSpPr>
          <p:nvPr>
            <p:ph type="dt" sz="half" idx="10"/>
          </p:nvPr>
        </p:nvSpPr>
        <p:spPr/>
        <p:txBody>
          <a:bodyPr/>
          <a:lstStyle/>
          <a:p>
            <a:fld id="{6B7250BA-BC3F-1940-8307-D2BCD4C608BF}" type="datetimeFigureOut">
              <a:rPr lang="en-US" smtClean="0"/>
              <a:t>3/29/21</a:t>
            </a:fld>
            <a:endParaRPr lang="en-US"/>
          </a:p>
        </p:txBody>
      </p:sp>
      <p:sp>
        <p:nvSpPr>
          <p:cNvPr id="5" name="Footer Placeholder 4">
            <a:extLst>
              <a:ext uri="{FF2B5EF4-FFF2-40B4-BE49-F238E27FC236}">
                <a16:creationId xmlns:a16="http://schemas.microsoft.com/office/drawing/2014/main" id="{E73D4E0A-B931-3D40-BEF7-94FE6C7F7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E5DCA-EA79-424A-8D13-D75606066872}"/>
              </a:ext>
            </a:extLst>
          </p:cNvPr>
          <p:cNvSpPr>
            <a:spLocks noGrp="1"/>
          </p:cNvSpPr>
          <p:nvPr>
            <p:ph type="sldNum" sz="quarter" idx="12"/>
          </p:nvPr>
        </p:nvSpPr>
        <p:spPr/>
        <p:txBody>
          <a:bodyPr/>
          <a:lstStyle/>
          <a:p>
            <a:fld id="{6EE14E83-7B30-E24E-AECE-4896C535AF06}" type="slidenum">
              <a:rPr lang="en-US" smtClean="0"/>
              <a:t>‹#›</a:t>
            </a:fld>
            <a:endParaRPr lang="en-US"/>
          </a:p>
        </p:txBody>
      </p:sp>
    </p:spTree>
    <p:extLst>
      <p:ext uri="{BB962C8B-B14F-4D97-AF65-F5344CB8AC3E}">
        <p14:creationId xmlns:p14="http://schemas.microsoft.com/office/powerpoint/2010/main" val="3537724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5F1E-0CBF-9E4C-BC0B-0CC52D8096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648910-D1F0-9C46-8C78-1D845686B70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98F95-664B-D34A-972D-FAD8831874DF}"/>
              </a:ext>
            </a:extLst>
          </p:cNvPr>
          <p:cNvSpPr>
            <a:spLocks noGrp="1"/>
          </p:cNvSpPr>
          <p:nvPr>
            <p:ph type="dt" sz="half" idx="10"/>
          </p:nvPr>
        </p:nvSpPr>
        <p:spPr/>
        <p:txBody>
          <a:bodyPr/>
          <a:lstStyle/>
          <a:p>
            <a:fld id="{6B7250BA-BC3F-1940-8307-D2BCD4C608BF}" type="datetimeFigureOut">
              <a:rPr lang="en-US" smtClean="0"/>
              <a:t>3/29/21</a:t>
            </a:fld>
            <a:endParaRPr lang="en-US"/>
          </a:p>
        </p:txBody>
      </p:sp>
      <p:sp>
        <p:nvSpPr>
          <p:cNvPr id="5" name="Footer Placeholder 4">
            <a:extLst>
              <a:ext uri="{FF2B5EF4-FFF2-40B4-BE49-F238E27FC236}">
                <a16:creationId xmlns:a16="http://schemas.microsoft.com/office/drawing/2014/main" id="{823A3C9F-5BDA-C848-AE29-A31DAF45D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22D73-E7F6-3847-BD26-3C75327F5F18}"/>
              </a:ext>
            </a:extLst>
          </p:cNvPr>
          <p:cNvSpPr>
            <a:spLocks noGrp="1"/>
          </p:cNvSpPr>
          <p:nvPr>
            <p:ph type="sldNum" sz="quarter" idx="12"/>
          </p:nvPr>
        </p:nvSpPr>
        <p:spPr/>
        <p:txBody>
          <a:bodyPr/>
          <a:lstStyle/>
          <a:p>
            <a:fld id="{6EE14E83-7B30-E24E-AECE-4896C535AF06}" type="slidenum">
              <a:rPr lang="en-US" smtClean="0"/>
              <a:t>‹#›</a:t>
            </a:fld>
            <a:endParaRPr lang="en-US"/>
          </a:p>
        </p:txBody>
      </p:sp>
    </p:spTree>
    <p:extLst>
      <p:ext uri="{BB962C8B-B14F-4D97-AF65-F5344CB8AC3E}">
        <p14:creationId xmlns:p14="http://schemas.microsoft.com/office/powerpoint/2010/main" val="3334822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71AA18-29F1-1E46-861B-C749BBCE6B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241997-7488-AE4F-BD1B-2323D7A93A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51AFF-A307-AE42-8D11-F0A6015F9677}"/>
              </a:ext>
            </a:extLst>
          </p:cNvPr>
          <p:cNvSpPr>
            <a:spLocks noGrp="1"/>
          </p:cNvSpPr>
          <p:nvPr>
            <p:ph type="dt" sz="half" idx="10"/>
          </p:nvPr>
        </p:nvSpPr>
        <p:spPr/>
        <p:txBody>
          <a:bodyPr/>
          <a:lstStyle/>
          <a:p>
            <a:fld id="{6B7250BA-BC3F-1940-8307-D2BCD4C608BF}" type="datetimeFigureOut">
              <a:rPr lang="en-US" smtClean="0"/>
              <a:t>3/29/21</a:t>
            </a:fld>
            <a:endParaRPr lang="en-US"/>
          </a:p>
        </p:txBody>
      </p:sp>
      <p:sp>
        <p:nvSpPr>
          <p:cNvPr id="5" name="Footer Placeholder 4">
            <a:extLst>
              <a:ext uri="{FF2B5EF4-FFF2-40B4-BE49-F238E27FC236}">
                <a16:creationId xmlns:a16="http://schemas.microsoft.com/office/drawing/2014/main" id="{CB6BD611-8854-8E4A-A8B4-8F12D1F97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3E3F5-1E63-0145-83CE-9BF28493D71A}"/>
              </a:ext>
            </a:extLst>
          </p:cNvPr>
          <p:cNvSpPr>
            <a:spLocks noGrp="1"/>
          </p:cNvSpPr>
          <p:nvPr>
            <p:ph type="sldNum" sz="quarter" idx="12"/>
          </p:nvPr>
        </p:nvSpPr>
        <p:spPr/>
        <p:txBody>
          <a:bodyPr/>
          <a:lstStyle/>
          <a:p>
            <a:fld id="{6EE14E83-7B30-E24E-AECE-4896C535AF06}" type="slidenum">
              <a:rPr lang="en-US" smtClean="0"/>
              <a:t>‹#›</a:t>
            </a:fld>
            <a:endParaRPr lang="en-US"/>
          </a:p>
        </p:txBody>
      </p:sp>
    </p:spTree>
    <p:extLst>
      <p:ext uri="{BB962C8B-B14F-4D97-AF65-F5344CB8AC3E}">
        <p14:creationId xmlns:p14="http://schemas.microsoft.com/office/powerpoint/2010/main" val="388080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61ABE-4453-DD40-B152-957278A89D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4FE5A8-F176-8846-8F73-F6FD660656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F702C-F89F-1640-89CC-F946BF213D70}"/>
              </a:ext>
            </a:extLst>
          </p:cNvPr>
          <p:cNvSpPr>
            <a:spLocks noGrp="1"/>
          </p:cNvSpPr>
          <p:nvPr>
            <p:ph type="dt" sz="half" idx="10"/>
          </p:nvPr>
        </p:nvSpPr>
        <p:spPr/>
        <p:txBody>
          <a:bodyPr/>
          <a:lstStyle/>
          <a:p>
            <a:fld id="{6B7250BA-BC3F-1940-8307-D2BCD4C608BF}" type="datetimeFigureOut">
              <a:rPr lang="en-US" smtClean="0"/>
              <a:t>3/29/21</a:t>
            </a:fld>
            <a:endParaRPr lang="en-US"/>
          </a:p>
        </p:txBody>
      </p:sp>
      <p:sp>
        <p:nvSpPr>
          <p:cNvPr id="5" name="Footer Placeholder 4">
            <a:extLst>
              <a:ext uri="{FF2B5EF4-FFF2-40B4-BE49-F238E27FC236}">
                <a16:creationId xmlns:a16="http://schemas.microsoft.com/office/drawing/2014/main" id="{FD56B962-A487-B645-9119-D9F6F6347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E1874-4204-AD4C-8E7C-A6BF30CA20B5}"/>
              </a:ext>
            </a:extLst>
          </p:cNvPr>
          <p:cNvSpPr>
            <a:spLocks noGrp="1"/>
          </p:cNvSpPr>
          <p:nvPr>
            <p:ph type="sldNum" sz="quarter" idx="12"/>
          </p:nvPr>
        </p:nvSpPr>
        <p:spPr/>
        <p:txBody>
          <a:bodyPr/>
          <a:lstStyle/>
          <a:p>
            <a:fld id="{6EE14E83-7B30-E24E-AECE-4896C535AF06}" type="slidenum">
              <a:rPr lang="en-US" smtClean="0"/>
              <a:t>‹#›</a:t>
            </a:fld>
            <a:endParaRPr lang="en-US"/>
          </a:p>
        </p:txBody>
      </p:sp>
    </p:spTree>
    <p:extLst>
      <p:ext uri="{BB962C8B-B14F-4D97-AF65-F5344CB8AC3E}">
        <p14:creationId xmlns:p14="http://schemas.microsoft.com/office/powerpoint/2010/main" val="4100275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4035-8DC8-994F-90CC-0DF1288FEB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28D742-7A9C-D045-840B-0F00ED6DE5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8ACA48-DB33-6A4B-BFD6-B4898072283E}"/>
              </a:ext>
            </a:extLst>
          </p:cNvPr>
          <p:cNvSpPr>
            <a:spLocks noGrp="1"/>
          </p:cNvSpPr>
          <p:nvPr>
            <p:ph type="dt" sz="half" idx="10"/>
          </p:nvPr>
        </p:nvSpPr>
        <p:spPr/>
        <p:txBody>
          <a:bodyPr/>
          <a:lstStyle/>
          <a:p>
            <a:fld id="{6B7250BA-BC3F-1940-8307-D2BCD4C608BF}" type="datetimeFigureOut">
              <a:rPr lang="en-US" smtClean="0"/>
              <a:t>3/29/21</a:t>
            </a:fld>
            <a:endParaRPr lang="en-US"/>
          </a:p>
        </p:txBody>
      </p:sp>
      <p:sp>
        <p:nvSpPr>
          <p:cNvPr id="5" name="Footer Placeholder 4">
            <a:extLst>
              <a:ext uri="{FF2B5EF4-FFF2-40B4-BE49-F238E27FC236}">
                <a16:creationId xmlns:a16="http://schemas.microsoft.com/office/drawing/2014/main" id="{654E3F67-591F-6E48-BEDF-4DDA78A7E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04C5C-43DF-7740-8C9B-57DD71DF552D}"/>
              </a:ext>
            </a:extLst>
          </p:cNvPr>
          <p:cNvSpPr>
            <a:spLocks noGrp="1"/>
          </p:cNvSpPr>
          <p:nvPr>
            <p:ph type="sldNum" sz="quarter" idx="12"/>
          </p:nvPr>
        </p:nvSpPr>
        <p:spPr/>
        <p:txBody>
          <a:bodyPr/>
          <a:lstStyle/>
          <a:p>
            <a:fld id="{6EE14E83-7B30-E24E-AECE-4896C535AF06}" type="slidenum">
              <a:rPr lang="en-US" smtClean="0"/>
              <a:t>‹#›</a:t>
            </a:fld>
            <a:endParaRPr lang="en-US"/>
          </a:p>
        </p:txBody>
      </p:sp>
    </p:spTree>
    <p:extLst>
      <p:ext uri="{BB962C8B-B14F-4D97-AF65-F5344CB8AC3E}">
        <p14:creationId xmlns:p14="http://schemas.microsoft.com/office/powerpoint/2010/main" val="251800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10D67-3948-8146-88D3-5191C6918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18AE8E-124C-194D-A282-03CD083A27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4546B8-69CE-DC4E-B528-DB624139403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C92AD7-61EE-C349-8AD3-F2E1C620057C}"/>
              </a:ext>
            </a:extLst>
          </p:cNvPr>
          <p:cNvSpPr>
            <a:spLocks noGrp="1"/>
          </p:cNvSpPr>
          <p:nvPr>
            <p:ph type="dt" sz="half" idx="10"/>
          </p:nvPr>
        </p:nvSpPr>
        <p:spPr/>
        <p:txBody>
          <a:bodyPr/>
          <a:lstStyle/>
          <a:p>
            <a:fld id="{6B7250BA-BC3F-1940-8307-D2BCD4C608BF}" type="datetimeFigureOut">
              <a:rPr lang="en-US" smtClean="0"/>
              <a:t>3/29/21</a:t>
            </a:fld>
            <a:endParaRPr lang="en-US"/>
          </a:p>
        </p:txBody>
      </p:sp>
      <p:sp>
        <p:nvSpPr>
          <p:cNvPr id="6" name="Footer Placeholder 5">
            <a:extLst>
              <a:ext uri="{FF2B5EF4-FFF2-40B4-BE49-F238E27FC236}">
                <a16:creationId xmlns:a16="http://schemas.microsoft.com/office/drawing/2014/main" id="{9268891E-33B9-874B-B88C-C6D7AAD81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01EFB4-D0E0-A542-A5CA-0E07BF79AF6D}"/>
              </a:ext>
            </a:extLst>
          </p:cNvPr>
          <p:cNvSpPr>
            <a:spLocks noGrp="1"/>
          </p:cNvSpPr>
          <p:nvPr>
            <p:ph type="sldNum" sz="quarter" idx="12"/>
          </p:nvPr>
        </p:nvSpPr>
        <p:spPr/>
        <p:txBody>
          <a:bodyPr/>
          <a:lstStyle/>
          <a:p>
            <a:fld id="{6EE14E83-7B30-E24E-AECE-4896C535AF06}" type="slidenum">
              <a:rPr lang="en-US" smtClean="0"/>
              <a:t>‹#›</a:t>
            </a:fld>
            <a:endParaRPr lang="en-US"/>
          </a:p>
        </p:txBody>
      </p:sp>
    </p:spTree>
    <p:extLst>
      <p:ext uri="{BB962C8B-B14F-4D97-AF65-F5344CB8AC3E}">
        <p14:creationId xmlns:p14="http://schemas.microsoft.com/office/powerpoint/2010/main" val="1096345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07FA8-20CF-A94C-B0E9-A69AC2DB18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5D5152-BFAE-1C4A-968F-F9F75E11E3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6B8375-EC49-A748-97D9-5111B43525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FDCA03-DA3D-D146-8297-A264E93DC8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859265-3692-2046-89A1-5F0DACAB29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1F80DB-C5FE-824B-9EF6-61686E852C42}"/>
              </a:ext>
            </a:extLst>
          </p:cNvPr>
          <p:cNvSpPr>
            <a:spLocks noGrp="1"/>
          </p:cNvSpPr>
          <p:nvPr>
            <p:ph type="dt" sz="half" idx="10"/>
          </p:nvPr>
        </p:nvSpPr>
        <p:spPr/>
        <p:txBody>
          <a:bodyPr/>
          <a:lstStyle/>
          <a:p>
            <a:fld id="{6B7250BA-BC3F-1940-8307-D2BCD4C608BF}" type="datetimeFigureOut">
              <a:rPr lang="en-US" smtClean="0"/>
              <a:t>3/29/21</a:t>
            </a:fld>
            <a:endParaRPr lang="en-US"/>
          </a:p>
        </p:txBody>
      </p:sp>
      <p:sp>
        <p:nvSpPr>
          <p:cNvPr id="8" name="Footer Placeholder 7">
            <a:extLst>
              <a:ext uri="{FF2B5EF4-FFF2-40B4-BE49-F238E27FC236}">
                <a16:creationId xmlns:a16="http://schemas.microsoft.com/office/drawing/2014/main" id="{9A98A51C-827F-9840-8ADF-5A5C8D82E6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362C15-A204-4346-8C58-82BC40F85F2B}"/>
              </a:ext>
            </a:extLst>
          </p:cNvPr>
          <p:cNvSpPr>
            <a:spLocks noGrp="1"/>
          </p:cNvSpPr>
          <p:nvPr>
            <p:ph type="sldNum" sz="quarter" idx="12"/>
          </p:nvPr>
        </p:nvSpPr>
        <p:spPr/>
        <p:txBody>
          <a:bodyPr/>
          <a:lstStyle/>
          <a:p>
            <a:fld id="{6EE14E83-7B30-E24E-AECE-4896C535AF06}" type="slidenum">
              <a:rPr lang="en-US" smtClean="0"/>
              <a:t>‹#›</a:t>
            </a:fld>
            <a:endParaRPr lang="en-US"/>
          </a:p>
        </p:txBody>
      </p:sp>
    </p:spTree>
    <p:extLst>
      <p:ext uri="{BB962C8B-B14F-4D97-AF65-F5344CB8AC3E}">
        <p14:creationId xmlns:p14="http://schemas.microsoft.com/office/powerpoint/2010/main" val="3978275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E2616-ECCB-0E48-B621-E61D0D03B0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C2FD8F-99FB-C74A-A6D9-913AABD1640B}"/>
              </a:ext>
            </a:extLst>
          </p:cNvPr>
          <p:cNvSpPr>
            <a:spLocks noGrp="1"/>
          </p:cNvSpPr>
          <p:nvPr>
            <p:ph type="dt" sz="half" idx="10"/>
          </p:nvPr>
        </p:nvSpPr>
        <p:spPr/>
        <p:txBody>
          <a:bodyPr/>
          <a:lstStyle/>
          <a:p>
            <a:fld id="{6B7250BA-BC3F-1940-8307-D2BCD4C608BF}" type="datetimeFigureOut">
              <a:rPr lang="en-US" smtClean="0"/>
              <a:t>3/29/21</a:t>
            </a:fld>
            <a:endParaRPr lang="en-US"/>
          </a:p>
        </p:txBody>
      </p:sp>
      <p:sp>
        <p:nvSpPr>
          <p:cNvPr id="4" name="Footer Placeholder 3">
            <a:extLst>
              <a:ext uri="{FF2B5EF4-FFF2-40B4-BE49-F238E27FC236}">
                <a16:creationId xmlns:a16="http://schemas.microsoft.com/office/drawing/2014/main" id="{BD4C4EDC-45C7-0E42-BE3A-E908B13F92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34B341-401C-004B-999E-C09841248D7D}"/>
              </a:ext>
            </a:extLst>
          </p:cNvPr>
          <p:cNvSpPr>
            <a:spLocks noGrp="1"/>
          </p:cNvSpPr>
          <p:nvPr>
            <p:ph type="sldNum" sz="quarter" idx="12"/>
          </p:nvPr>
        </p:nvSpPr>
        <p:spPr/>
        <p:txBody>
          <a:bodyPr/>
          <a:lstStyle/>
          <a:p>
            <a:fld id="{6EE14E83-7B30-E24E-AECE-4896C535AF06}" type="slidenum">
              <a:rPr lang="en-US" smtClean="0"/>
              <a:t>‹#›</a:t>
            </a:fld>
            <a:endParaRPr lang="en-US"/>
          </a:p>
        </p:txBody>
      </p:sp>
    </p:spTree>
    <p:extLst>
      <p:ext uri="{BB962C8B-B14F-4D97-AF65-F5344CB8AC3E}">
        <p14:creationId xmlns:p14="http://schemas.microsoft.com/office/powerpoint/2010/main" val="2913502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493BF2-B289-E64C-9DB8-FA1DE3773E91}"/>
              </a:ext>
            </a:extLst>
          </p:cNvPr>
          <p:cNvSpPr>
            <a:spLocks noGrp="1"/>
          </p:cNvSpPr>
          <p:nvPr>
            <p:ph type="dt" sz="half" idx="10"/>
          </p:nvPr>
        </p:nvSpPr>
        <p:spPr/>
        <p:txBody>
          <a:bodyPr/>
          <a:lstStyle/>
          <a:p>
            <a:fld id="{6B7250BA-BC3F-1940-8307-D2BCD4C608BF}" type="datetimeFigureOut">
              <a:rPr lang="en-US" smtClean="0"/>
              <a:t>3/29/21</a:t>
            </a:fld>
            <a:endParaRPr lang="en-US"/>
          </a:p>
        </p:txBody>
      </p:sp>
      <p:sp>
        <p:nvSpPr>
          <p:cNvPr id="3" name="Footer Placeholder 2">
            <a:extLst>
              <a:ext uri="{FF2B5EF4-FFF2-40B4-BE49-F238E27FC236}">
                <a16:creationId xmlns:a16="http://schemas.microsoft.com/office/drawing/2014/main" id="{FD49EB82-2921-3345-B940-488FE2C5B6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15EFEF-15BD-E741-B93C-EABC39D3757C}"/>
              </a:ext>
            </a:extLst>
          </p:cNvPr>
          <p:cNvSpPr>
            <a:spLocks noGrp="1"/>
          </p:cNvSpPr>
          <p:nvPr>
            <p:ph type="sldNum" sz="quarter" idx="12"/>
          </p:nvPr>
        </p:nvSpPr>
        <p:spPr/>
        <p:txBody>
          <a:bodyPr/>
          <a:lstStyle/>
          <a:p>
            <a:fld id="{6EE14E83-7B30-E24E-AECE-4896C535AF06}" type="slidenum">
              <a:rPr lang="en-US" smtClean="0"/>
              <a:t>‹#›</a:t>
            </a:fld>
            <a:endParaRPr lang="en-US"/>
          </a:p>
        </p:txBody>
      </p:sp>
    </p:spTree>
    <p:extLst>
      <p:ext uri="{BB962C8B-B14F-4D97-AF65-F5344CB8AC3E}">
        <p14:creationId xmlns:p14="http://schemas.microsoft.com/office/powerpoint/2010/main" val="175829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CA214-07F8-9A4E-98D5-274D03F9B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158626-7990-F847-8ABD-188421D08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483FE-7972-AC47-AF5A-AE605ECFA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87393D-FA18-1B4D-B7F3-943D21A6D6ED}"/>
              </a:ext>
            </a:extLst>
          </p:cNvPr>
          <p:cNvSpPr>
            <a:spLocks noGrp="1"/>
          </p:cNvSpPr>
          <p:nvPr>
            <p:ph type="dt" sz="half" idx="10"/>
          </p:nvPr>
        </p:nvSpPr>
        <p:spPr/>
        <p:txBody>
          <a:bodyPr/>
          <a:lstStyle/>
          <a:p>
            <a:fld id="{6B7250BA-BC3F-1940-8307-D2BCD4C608BF}" type="datetimeFigureOut">
              <a:rPr lang="en-US" smtClean="0"/>
              <a:t>3/29/21</a:t>
            </a:fld>
            <a:endParaRPr lang="en-US"/>
          </a:p>
        </p:txBody>
      </p:sp>
      <p:sp>
        <p:nvSpPr>
          <p:cNvPr id="6" name="Footer Placeholder 5">
            <a:extLst>
              <a:ext uri="{FF2B5EF4-FFF2-40B4-BE49-F238E27FC236}">
                <a16:creationId xmlns:a16="http://schemas.microsoft.com/office/drawing/2014/main" id="{B63A80A3-59B9-5845-B2AF-6DE700A4D2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32D01-AC34-C549-BB96-266F79FC27A0}"/>
              </a:ext>
            </a:extLst>
          </p:cNvPr>
          <p:cNvSpPr>
            <a:spLocks noGrp="1"/>
          </p:cNvSpPr>
          <p:nvPr>
            <p:ph type="sldNum" sz="quarter" idx="12"/>
          </p:nvPr>
        </p:nvSpPr>
        <p:spPr/>
        <p:txBody>
          <a:bodyPr/>
          <a:lstStyle/>
          <a:p>
            <a:fld id="{6EE14E83-7B30-E24E-AECE-4896C535AF06}" type="slidenum">
              <a:rPr lang="en-US" smtClean="0"/>
              <a:t>‹#›</a:t>
            </a:fld>
            <a:endParaRPr lang="en-US"/>
          </a:p>
        </p:txBody>
      </p:sp>
    </p:spTree>
    <p:extLst>
      <p:ext uri="{BB962C8B-B14F-4D97-AF65-F5344CB8AC3E}">
        <p14:creationId xmlns:p14="http://schemas.microsoft.com/office/powerpoint/2010/main" val="1618444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CAD9-2ACF-3A41-AE5E-9BF1092F54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DC1564-1C4E-4C43-BBE9-AE552DCE81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92CFFE-E337-CD48-B1FC-57F4B6E78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15BBB0-3035-6948-AC49-D87FF168031B}"/>
              </a:ext>
            </a:extLst>
          </p:cNvPr>
          <p:cNvSpPr>
            <a:spLocks noGrp="1"/>
          </p:cNvSpPr>
          <p:nvPr>
            <p:ph type="dt" sz="half" idx="10"/>
          </p:nvPr>
        </p:nvSpPr>
        <p:spPr/>
        <p:txBody>
          <a:bodyPr/>
          <a:lstStyle/>
          <a:p>
            <a:fld id="{6B7250BA-BC3F-1940-8307-D2BCD4C608BF}" type="datetimeFigureOut">
              <a:rPr lang="en-US" smtClean="0"/>
              <a:t>3/29/21</a:t>
            </a:fld>
            <a:endParaRPr lang="en-US"/>
          </a:p>
        </p:txBody>
      </p:sp>
      <p:sp>
        <p:nvSpPr>
          <p:cNvPr id="6" name="Footer Placeholder 5">
            <a:extLst>
              <a:ext uri="{FF2B5EF4-FFF2-40B4-BE49-F238E27FC236}">
                <a16:creationId xmlns:a16="http://schemas.microsoft.com/office/drawing/2014/main" id="{A252B3CE-6AB9-C541-8456-E27E1C01C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501D84-A801-5C41-B503-C8382EBE5287}"/>
              </a:ext>
            </a:extLst>
          </p:cNvPr>
          <p:cNvSpPr>
            <a:spLocks noGrp="1"/>
          </p:cNvSpPr>
          <p:nvPr>
            <p:ph type="sldNum" sz="quarter" idx="12"/>
          </p:nvPr>
        </p:nvSpPr>
        <p:spPr/>
        <p:txBody>
          <a:bodyPr/>
          <a:lstStyle/>
          <a:p>
            <a:fld id="{6EE14E83-7B30-E24E-AECE-4896C535AF06}" type="slidenum">
              <a:rPr lang="en-US" smtClean="0"/>
              <a:t>‹#›</a:t>
            </a:fld>
            <a:endParaRPr lang="en-US"/>
          </a:p>
        </p:txBody>
      </p:sp>
    </p:spTree>
    <p:extLst>
      <p:ext uri="{BB962C8B-B14F-4D97-AF65-F5344CB8AC3E}">
        <p14:creationId xmlns:p14="http://schemas.microsoft.com/office/powerpoint/2010/main" val="2684656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BA76D2-F233-3645-827B-7114A346E1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FE8B75-3F37-8941-801A-466A7287A3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5CC3B-CCD5-644C-8A17-1B13A2B892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250BA-BC3F-1940-8307-D2BCD4C608BF}" type="datetimeFigureOut">
              <a:rPr lang="en-US" smtClean="0"/>
              <a:t>3/29/21</a:t>
            </a:fld>
            <a:endParaRPr lang="en-US"/>
          </a:p>
        </p:txBody>
      </p:sp>
      <p:sp>
        <p:nvSpPr>
          <p:cNvPr id="5" name="Footer Placeholder 4">
            <a:extLst>
              <a:ext uri="{FF2B5EF4-FFF2-40B4-BE49-F238E27FC236}">
                <a16:creationId xmlns:a16="http://schemas.microsoft.com/office/drawing/2014/main" id="{F997EDA2-9600-DA43-81D6-D4EF8FED5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C23A21-BE98-B147-9329-319221EA8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14E83-7B30-E24E-AECE-4896C535AF06}" type="slidenum">
              <a:rPr lang="en-US" smtClean="0"/>
              <a:t>‹#›</a:t>
            </a:fld>
            <a:endParaRPr lang="en-US"/>
          </a:p>
        </p:txBody>
      </p:sp>
    </p:spTree>
    <p:extLst>
      <p:ext uri="{BB962C8B-B14F-4D97-AF65-F5344CB8AC3E}">
        <p14:creationId xmlns:p14="http://schemas.microsoft.com/office/powerpoint/2010/main" val="739471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cor.gsfc.nasa.gov/copag/AAS_Jan2018/spherex_aasPAGs_2018_v1.pdf" TargetMode="External"/><Relationship Id="rId3" Type="http://schemas.openxmlformats.org/officeDocument/2006/relationships/hyperlink" Target="https://spherex.caltech.edu/Science.html" TargetMode="External"/><Relationship Id="rId7" Type="http://schemas.openxmlformats.org/officeDocument/2006/relationships/hyperlink" Target="https://www.jpl.nasa.gov/missions/spherex/"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s://www.spacetelescope.org/images/heic1219b/" TargetMode="External"/><Relationship Id="rId5" Type="http://schemas.openxmlformats.org/officeDocument/2006/relationships/hyperlink" Target="https://www.express.co.uk/news/science/1087295/nasa-spherex-mission-big-bang-universe-origin-space-news" TargetMode="External"/><Relationship Id="rId4" Type="http://schemas.openxmlformats.org/officeDocument/2006/relationships/hyperlink" Target="https://spherex.caltech.edu/Survey.html" TargetMode="External"/><Relationship Id="rId9"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spherex.caltech.edu/Survey.htm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441F1B-3421-034A-9984-3EE4AF3A76CF}"/>
              </a:ext>
            </a:extLst>
          </p:cNvPr>
          <p:cNvSpPr>
            <a:spLocks noGrp="1"/>
          </p:cNvSpPr>
          <p:nvPr>
            <p:ph type="ctrTitle"/>
          </p:nvPr>
        </p:nvSpPr>
        <p:spPr>
          <a:xfrm>
            <a:off x="804672" y="338328"/>
            <a:ext cx="3877056" cy="2249424"/>
          </a:xfrm>
        </p:spPr>
        <p:txBody>
          <a:bodyPr anchor="b">
            <a:normAutofit/>
          </a:bodyPr>
          <a:lstStyle/>
          <a:p>
            <a:pPr algn="l"/>
            <a:r>
              <a:rPr lang="en-US" sz="3800" dirty="0" err="1"/>
              <a:t>SPHEREx</a:t>
            </a:r>
            <a:r>
              <a:rPr lang="en-US" sz="3800" dirty="0"/>
              <a:t>: The Future of Satellite Astronomy</a:t>
            </a:r>
          </a:p>
        </p:txBody>
      </p:sp>
      <p:sp>
        <p:nvSpPr>
          <p:cNvPr id="3" name="Subtitle 2">
            <a:extLst>
              <a:ext uri="{FF2B5EF4-FFF2-40B4-BE49-F238E27FC236}">
                <a16:creationId xmlns:a16="http://schemas.microsoft.com/office/drawing/2014/main" id="{84C5AB1A-3DC4-114A-A460-F5AD6D2E2818}"/>
              </a:ext>
            </a:extLst>
          </p:cNvPr>
          <p:cNvSpPr>
            <a:spLocks noGrp="1"/>
          </p:cNvSpPr>
          <p:nvPr>
            <p:ph type="subTitle" idx="1"/>
          </p:nvPr>
        </p:nvSpPr>
        <p:spPr>
          <a:xfrm>
            <a:off x="804672" y="2724912"/>
            <a:ext cx="3209544" cy="1785417"/>
          </a:xfrm>
        </p:spPr>
        <p:txBody>
          <a:bodyPr anchor="t">
            <a:normAutofit/>
          </a:bodyPr>
          <a:lstStyle/>
          <a:p>
            <a:pPr algn="l"/>
            <a:r>
              <a:rPr lang="en-US" sz="2000" dirty="0"/>
              <a:t>Julian Mena, Dr. Philip </a:t>
            </a:r>
            <a:r>
              <a:rPr lang="en-US" sz="2000" dirty="0" err="1"/>
              <a:t>Mauskopf</a:t>
            </a:r>
            <a:r>
              <a:rPr lang="en-US" sz="2000" dirty="0"/>
              <a:t>, Dr. Sean Bryan, Pao-Yu Wang</a:t>
            </a:r>
          </a:p>
          <a:p>
            <a:pPr algn="l"/>
            <a:endParaRPr lang="en-US" sz="2000" dirty="0"/>
          </a:p>
          <a:p>
            <a:pPr algn="l"/>
            <a:r>
              <a:rPr lang="en-US" sz="2000" dirty="0"/>
              <a:t>AZSCG Symposium 2021</a:t>
            </a:r>
          </a:p>
        </p:txBody>
      </p:sp>
      <p:pic>
        <p:nvPicPr>
          <p:cNvPr id="15" name="Picture 14" descr="Logo&#10;&#10;Description automatically generated">
            <a:extLst>
              <a:ext uri="{FF2B5EF4-FFF2-40B4-BE49-F238E27FC236}">
                <a16:creationId xmlns:a16="http://schemas.microsoft.com/office/drawing/2014/main" id="{4DA466DF-13A8-FE46-941B-6F81DC6F965B}"/>
              </a:ext>
            </a:extLst>
          </p:cNvPr>
          <p:cNvPicPr>
            <a:picLocks noChangeAspect="1"/>
          </p:cNvPicPr>
          <p:nvPr/>
        </p:nvPicPr>
        <p:blipFill>
          <a:blip r:embed="rId3"/>
          <a:stretch>
            <a:fillRect/>
          </a:stretch>
        </p:blipFill>
        <p:spPr>
          <a:xfrm>
            <a:off x="-206190" y="5498591"/>
            <a:ext cx="2615634" cy="1785417"/>
          </a:xfrm>
          <a:prstGeom prst="rect">
            <a:avLst/>
          </a:prstGeom>
        </p:spPr>
      </p:pic>
      <p:pic>
        <p:nvPicPr>
          <p:cNvPr id="5" name="Picture 4">
            <a:extLst>
              <a:ext uri="{FF2B5EF4-FFF2-40B4-BE49-F238E27FC236}">
                <a16:creationId xmlns:a16="http://schemas.microsoft.com/office/drawing/2014/main" id="{B107A381-6FBF-604A-B763-63293B16D79F}"/>
              </a:ext>
            </a:extLst>
          </p:cNvPr>
          <p:cNvPicPr>
            <a:picLocks noChangeAspect="1"/>
          </p:cNvPicPr>
          <p:nvPr/>
        </p:nvPicPr>
        <p:blipFill rotWithShape="1">
          <a:blip r:embed="rId4"/>
          <a:srcRect t="5063"/>
          <a:stretch/>
        </p:blipFill>
        <p:spPr>
          <a:xfrm>
            <a:off x="6060823" y="3155743"/>
            <a:ext cx="5595070" cy="3147238"/>
          </a:xfrm>
          <a:prstGeom prst="rect">
            <a:avLst/>
          </a:prstGeom>
        </p:spPr>
      </p:pic>
      <p:sp>
        <p:nvSpPr>
          <p:cNvPr id="6" name="TextBox 5">
            <a:extLst>
              <a:ext uri="{FF2B5EF4-FFF2-40B4-BE49-F238E27FC236}">
                <a16:creationId xmlns:a16="http://schemas.microsoft.com/office/drawing/2014/main" id="{D8096C09-046C-2343-8404-A6159C7D08D4}"/>
              </a:ext>
            </a:extLst>
          </p:cNvPr>
          <p:cNvSpPr txBox="1"/>
          <p:nvPr/>
        </p:nvSpPr>
        <p:spPr>
          <a:xfrm>
            <a:off x="8859795" y="630195"/>
            <a:ext cx="184731" cy="369332"/>
          </a:xfrm>
          <a:prstGeom prst="rect">
            <a:avLst/>
          </a:prstGeom>
          <a:noFill/>
        </p:spPr>
        <p:txBody>
          <a:bodyPr wrap="none" rtlCol="0">
            <a:spAutoFit/>
          </a:bodyPr>
          <a:lstStyle/>
          <a:p>
            <a:endParaRPr lang="en-US" dirty="0"/>
          </a:p>
        </p:txBody>
      </p:sp>
      <p:pic>
        <p:nvPicPr>
          <p:cNvPr id="7" name="Picture 6" descr="Icon&#10;&#10;Description automatically generated">
            <a:extLst>
              <a:ext uri="{FF2B5EF4-FFF2-40B4-BE49-F238E27FC236}">
                <a16:creationId xmlns:a16="http://schemas.microsoft.com/office/drawing/2014/main" id="{11F4C5FB-9F03-0F4F-8454-669275E1CF6F}"/>
              </a:ext>
            </a:extLst>
          </p:cNvPr>
          <p:cNvPicPr>
            <a:picLocks noChangeAspect="1"/>
          </p:cNvPicPr>
          <p:nvPr/>
        </p:nvPicPr>
        <p:blipFill>
          <a:blip r:embed="rId5"/>
          <a:stretch>
            <a:fillRect/>
          </a:stretch>
        </p:blipFill>
        <p:spPr>
          <a:xfrm>
            <a:off x="9949567" y="1098788"/>
            <a:ext cx="1337392" cy="1785418"/>
          </a:xfrm>
          <a:prstGeom prst="rect">
            <a:avLst/>
          </a:prstGeom>
        </p:spPr>
      </p:pic>
      <p:pic>
        <p:nvPicPr>
          <p:cNvPr id="13" name="Picture 12" descr="Logo, company name&#10;&#10;Description automatically generated">
            <a:extLst>
              <a:ext uri="{FF2B5EF4-FFF2-40B4-BE49-F238E27FC236}">
                <a16:creationId xmlns:a16="http://schemas.microsoft.com/office/drawing/2014/main" id="{B6349E3F-9258-3246-B4BB-DE87E38B7BC5}"/>
              </a:ext>
            </a:extLst>
          </p:cNvPr>
          <p:cNvPicPr>
            <a:picLocks noChangeAspect="1"/>
          </p:cNvPicPr>
          <p:nvPr/>
        </p:nvPicPr>
        <p:blipFill>
          <a:blip r:embed="rId6"/>
          <a:stretch>
            <a:fillRect/>
          </a:stretch>
        </p:blipFill>
        <p:spPr>
          <a:xfrm>
            <a:off x="6293955" y="999527"/>
            <a:ext cx="3657893" cy="1983941"/>
          </a:xfrm>
          <a:prstGeom prst="rect">
            <a:avLst/>
          </a:prstGeom>
        </p:spPr>
      </p:pic>
    </p:spTree>
    <p:extLst>
      <p:ext uri="{BB962C8B-B14F-4D97-AF65-F5344CB8AC3E}">
        <p14:creationId xmlns:p14="http://schemas.microsoft.com/office/powerpoint/2010/main" val="357642270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9B2674C-1AEF-804A-8E30-475681EE35B3}"/>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524511E-2D6B-2C40-8C2A-85CA06A7D5B7}"/>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Projected Observability Results</a:t>
            </a:r>
          </a:p>
        </p:txBody>
      </p:sp>
      <p:sp>
        <p:nvSpPr>
          <p:cNvPr id="9" name="Content Placeholder 8">
            <a:extLst>
              <a:ext uri="{FF2B5EF4-FFF2-40B4-BE49-F238E27FC236}">
                <a16:creationId xmlns:a16="http://schemas.microsoft.com/office/drawing/2014/main" id="{D4687194-CE57-4F49-8BD8-EE3182CB20BD}"/>
              </a:ext>
            </a:extLst>
          </p:cNvPr>
          <p:cNvSpPr>
            <a:spLocks noGrp="1"/>
          </p:cNvSpPr>
          <p:nvPr>
            <p:ph idx="1"/>
          </p:nvPr>
        </p:nvSpPr>
        <p:spPr>
          <a:xfrm>
            <a:off x="853377" y="1362329"/>
            <a:ext cx="10515600" cy="4351338"/>
          </a:xfrm>
        </p:spPr>
        <p:txBody>
          <a:bodyPr>
            <a:normAutofit/>
          </a:bodyPr>
          <a:lstStyle/>
          <a:p>
            <a:r>
              <a:rPr lang="en-US" dirty="0">
                <a:solidFill>
                  <a:srgbClr val="FFFFFF"/>
                </a:solidFill>
              </a:rPr>
              <a:t>The following graphs are from personal software tests</a:t>
            </a:r>
          </a:p>
          <a:p>
            <a:pPr lvl="1"/>
            <a:r>
              <a:rPr lang="en-US" dirty="0">
                <a:solidFill>
                  <a:srgbClr val="FFFFFF"/>
                </a:solidFill>
              </a:rPr>
              <a:t>Moon avoidance algorithm testing</a:t>
            </a:r>
          </a:p>
          <a:p>
            <a:r>
              <a:rPr lang="en-US" dirty="0">
                <a:solidFill>
                  <a:srgbClr val="FFFFFF"/>
                </a:solidFill>
              </a:rPr>
              <a:t>We predict 98%-99% observability for the </a:t>
            </a:r>
            <a:r>
              <a:rPr lang="en-US" dirty="0" err="1">
                <a:solidFill>
                  <a:srgbClr val="FFFFFF"/>
                </a:solidFill>
              </a:rPr>
              <a:t>SPHEREx</a:t>
            </a:r>
            <a:r>
              <a:rPr lang="en-US" dirty="0">
                <a:solidFill>
                  <a:srgbClr val="FFFFFF"/>
                </a:solidFill>
              </a:rPr>
              <a:t> mission with current slew schedule outputs</a:t>
            </a:r>
          </a:p>
        </p:txBody>
      </p:sp>
      <p:sp>
        <p:nvSpPr>
          <p:cNvPr id="3" name="TextBox 2">
            <a:extLst>
              <a:ext uri="{FF2B5EF4-FFF2-40B4-BE49-F238E27FC236}">
                <a16:creationId xmlns:a16="http://schemas.microsoft.com/office/drawing/2014/main" id="{2863B7A5-5D8E-9040-A19E-4EF6B82D7E21}"/>
              </a:ext>
            </a:extLst>
          </p:cNvPr>
          <p:cNvSpPr txBox="1"/>
          <p:nvPr/>
        </p:nvSpPr>
        <p:spPr>
          <a:xfrm>
            <a:off x="1452108" y="6371471"/>
            <a:ext cx="3626069" cy="369332"/>
          </a:xfrm>
          <a:prstGeom prst="rect">
            <a:avLst/>
          </a:prstGeom>
          <a:noFill/>
        </p:spPr>
        <p:txBody>
          <a:bodyPr wrap="square" rtlCol="0">
            <a:spAutoFit/>
          </a:bodyPr>
          <a:lstStyle/>
          <a:p>
            <a:pPr algn="ctr"/>
            <a:r>
              <a:rPr lang="en-US" dirty="0"/>
              <a:t>Odd-numbered Surveys</a:t>
            </a:r>
          </a:p>
        </p:txBody>
      </p:sp>
      <p:sp>
        <p:nvSpPr>
          <p:cNvPr id="6" name="TextBox 5">
            <a:extLst>
              <a:ext uri="{FF2B5EF4-FFF2-40B4-BE49-F238E27FC236}">
                <a16:creationId xmlns:a16="http://schemas.microsoft.com/office/drawing/2014/main" id="{71BDA3A6-ED6D-974B-BCCF-E7EFFDC837A7}"/>
              </a:ext>
            </a:extLst>
          </p:cNvPr>
          <p:cNvSpPr txBox="1"/>
          <p:nvPr/>
        </p:nvSpPr>
        <p:spPr>
          <a:xfrm>
            <a:off x="7113825" y="6371471"/>
            <a:ext cx="3752193" cy="369332"/>
          </a:xfrm>
          <a:prstGeom prst="rect">
            <a:avLst/>
          </a:prstGeom>
          <a:noFill/>
        </p:spPr>
        <p:txBody>
          <a:bodyPr wrap="square" rtlCol="0">
            <a:spAutoFit/>
          </a:bodyPr>
          <a:lstStyle/>
          <a:p>
            <a:pPr algn="ctr"/>
            <a:r>
              <a:rPr lang="en-US" dirty="0"/>
              <a:t>Even-numbered Surveys</a:t>
            </a:r>
          </a:p>
        </p:txBody>
      </p:sp>
      <p:pic>
        <p:nvPicPr>
          <p:cNvPr id="15" name="Picture 14" descr="Diagram&#10;&#10;Description automatically generated">
            <a:extLst>
              <a:ext uri="{FF2B5EF4-FFF2-40B4-BE49-F238E27FC236}">
                <a16:creationId xmlns:a16="http://schemas.microsoft.com/office/drawing/2014/main" id="{A90240BB-302C-144F-9BF3-3A8EF0526AB3}"/>
              </a:ext>
            </a:extLst>
          </p:cNvPr>
          <p:cNvPicPr>
            <a:picLocks noChangeAspect="1"/>
          </p:cNvPicPr>
          <p:nvPr/>
        </p:nvPicPr>
        <p:blipFill>
          <a:blip r:embed="rId4"/>
          <a:stretch>
            <a:fillRect/>
          </a:stretch>
        </p:blipFill>
        <p:spPr>
          <a:xfrm>
            <a:off x="920708" y="3211454"/>
            <a:ext cx="4688868" cy="3082978"/>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Chart, diagram&#10;&#10;Description automatically generated">
            <a:extLst>
              <a:ext uri="{FF2B5EF4-FFF2-40B4-BE49-F238E27FC236}">
                <a16:creationId xmlns:a16="http://schemas.microsoft.com/office/drawing/2014/main" id="{E59CAFCD-7BDB-804C-902D-2DF6FFDCEF5B}"/>
              </a:ext>
            </a:extLst>
          </p:cNvPr>
          <p:cNvPicPr>
            <a:picLocks noChangeAspect="1"/>
          </p:cNvPicPr>
          <p:nvPr/>
        </p:nvPicPr>
        <p:blipFill>
          <a:blip r:embed="rId5"/>
          <a:stretch>
            <a:fillRect/>
          </a:stretch>
        </p:blipFill>
        <p:spPr>
          <a:xfrm>
            <a:off x="6530264" y="3170502"/>
            <a:ext cx="4688866" cy="3115332"/>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Icon&#10;&#10;Description automatically generated">
            <a:extLst>
              <a:ext uri="{FF2B5EF4-FFF2-40B4-BE49-F238E27FC236}">
                <a16:creationId xmlns:a16="http://schemas.microsoft.com/office/drawing/2014/main" id="{40302923-09F3-6446-92EE-219B1E83EDBA}"/>
              </a:ext>
            </a:extLst>
          </p:cNvPr>
          <p:cNvPicPr>
            <a:picLocks noChangeAspect="1"/>
          </p:cNvPicPr>
          <p:nvPr/>
        </p:nvPicPr>
        <p:blipFill>
          <a:blip r:embed="rId6"/>
          <a:stretch>
            <a:fillRect/>
          </a:stretch>
        </p:blipFill>
        <p:spPr>
          <a:xfrm>
            <a:off x="-3038" y="5730865"/>
            <a:ext cx="844296" cy="1127135"/>
          </a:xfrm>
          <a:prstGeom prst="rect">
            <a:avLst/>
          </a:prstGeom>
        </p:spPr>
      </p:pic>
    </p:spTree>
    <p:extLst>
      <p:ext uri="{BB962C8B-B14F-4D97-AF65-F5344CB8AC3E}">
        <p14:creationId xmlns:p14="http://schemas.microsoft.com/office/powerpoint/2010/main" val="105329019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9B2674C-1AEF-804A-8E30-475681EE35B3}"/>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524511E-2D6B-2C40-8C2A-85CA06A7D5B7}"/>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Projected Observability Results</a:t>
            </a:r>
          </a:p>
        </p:txBody>
      </p:sp>
      <p:sp>
        <p:nvSpPr>
          <p:cNvPr id="9" name="Content Placeholder 8">
            <a:extLst>
              <a:ext uri="{FF2B5EF4-FFF2-40B4-BE49-F238E27FC236}">
                <a16:creationId xmlns:a16="http://schemas.microsoft.com/office/drawing/2014/main" id="{D4687194-CE57-4F49-8BD8-EE3182CB20BD}"/>
              </a:ext>
            </a:extLst>
          </p:cNvPr>
          <p:cNvSpPr>
            <a:spLocks noGrp="1"/>
          </p:cNvSpPr>
          <p:nvPr>
            <p:ph idx="1"/>
          </p:nvPr>
        </p:nvSpPr>
        <p:spPr>
          <a:xfrm>
            <a:off x="853377" y="1362329"/>
            <a:ext cx="10515600" cy="4351338"/>
          </a:xfrm>
        </p:spPr>
        <p:txBody>
          <a:bodyPr>
            <a:normAutofit/>
          </a:bodyPr>
          <a:lstStyle/>
          <a:p>
            <a:r>
              <a:rPr lang="en-US" dirty="0">
                <a:solidFill>
                  <a:srgbClr val="FFFFFF"/>
                </a:solidFill>
              </a:rPr>
              <a:t>The following graphs are from personal software tests</a:t>
            </a:r>
          </a:p>
          <a:p>
            <a:pPr lvl="1"/>
            <a:r>
              <a:rPr lang="en-US" dirty="0">
                <a:solidFill>
                  <a:srgbClr val="FFFFFF"/>
                </a:solidFill>
              </a:rPr>
              <a:t>Moon avoidance algorithm testing</a:t>
            </a:r>
          </a:p>
          <a:p>
            <a:r>
              <a:rPr lang="en-US" dirty="0">
                <a:solidFill>
                  <a:srgbClr val="FFFFFF"/>
                </a:solidFill>
              </a:rPr>
              <a:t>We predict 51% visibility in the Northern Deep field, and 36% visibility in the Southern Deep Field</a:t>
            </a:r>
          </a:p>
        </p:txBody>
      </p:sp>
      <p:sp>
        <p:nvSpPr>
          <p:cNvPr id="3" name="TextBox 2">
            <a:extLst>
              <a:ext uri="{FF2B5EF4-FFF2-40B4-BE49-F238E27FC236}">
                <a16:creationId xmlns:a16="http://schemas.microsoft.com/office/drawing/2014/main" id="{2863B7A5-5D8E-9040-A19E-4EF6B82D7E21}"/>
              </a:ext>
            </a:extLst>
          </p:cNvPr>
          <p:cNvSpPr txBox="1"/>
          <p:nvPr/>
        </p:nvSpPr>
        <p:spPr>
          <a:xfrm>
            <a:off x="1452108" y="6371471"/>
            <a:ext cx="3626069" cy="369332"/>
          </a:xfrm>
          <a:prstGeom prst="rect">
            <a:avLst/>
          </a:prstGeom>
          <a:noFill/>
        </p:spPr>
        <p:txBody>
          <a:bodyPr wrap="square" rtlCol="0">
            <a:spAutoFit/>
          </a:bodyPr>
          <a:lstStyle/>
          <a:p>
            <a:pPr algn="ctr"/>
            <a:r>
              <a:rPr lang="en-US" dirty="0"/>
              <a:t>Northern Deep Field</a:t>
            </a:r>
          </a:p>
        </p:txBody>
      </p:sp>
      <p:sp>
        <p:nvSpPr>
          <p:cNvPr id="6" name="TextBox 5">
            <a:extLst>
              <a:ext uri="{FF2B5EF4-FFF2-40B4-BE49-F238E27FC236}">
                <a16:creationId xmlns:a16="http://schemas.microsoft.com/office/drawing/2014/main" id="{71BDA3A6-ED6D-974B-BCCF-E7EFFDC837A7}"/>
              </a:ext>
            </a:extLst>
          </p:cNvPr>
          <p:cNvSpPr txBox="1"/>
          <p:nvPr/>
        </p:nvSpPr>
        <p:spPr>
          <a:xfrm>
            <a:off x="7113825" y="6371471"/>
            <a:ext cx="3752193" cy="369332"/>
          </a:xfrm>
          <a:prstGeom prst="rect">
            <a:avLst/>
          </a:prstGeom>
          <a:noFill/>
        </p:spPr>
        <p:txBody>
          <a:bodyPr wrap="square" rtlCol="0">
            <a:spAutoFit/>
          </a:bodyPr>
          <a:lstStyle/>
          <a:p>
            <a:pPr algn="ctr"/>
            <a:r>
              <a:rPr lang="en-US" dirty="0"/>
              <a:t>Southern Deep Field</a:t>
            </a:r>
          </a:p>
        </p:txBody>
      </p:sp>
      <p:pic>
        <p:nvPicPr>
          <p:cNvPr id="18" name="Picture 17" descr="Icon&#10;&#10;Description automatically generated">
            <a:extLst>
              <a:ext uri="{FF2B5EF4-FFF2-40B4-BE49-F238E27FC236}">
                <a16:creationId xmlns:a16="http://schemas.microsoft.com/office/drawing/2014/main" id="{40302923-09F3-6446-92EE-219B1E83EDBA}"/>
              </a:ext>
            </a:extLst>
          </p:cNvPr>
          <p:cNvPicPr>
            <a:picLocks noChangeAspect="1"/>
          </p:cNvPicPr>
          <p:nvPr/>
        </p:nvPicPr>
        <p:blipFill>
          <a:blip r:embed="rId4"/>
          <a:stretch>
            <a:fillRect/>
          </a:stretch>
        </p:blipFill>
        <p:spPr>
          <a:xfrm>
            <a:off x="-3038" y="5730865"/>
            <a:ext cx="844296" cy="1127135"/>
          </a:xfrm>
          <a:prstGeom prst="rect">
            <a:avLst/>
          </a:prstGeom>
        </p:spPr>
      </p:pic>
      <p:pic>
        <p:nvPicPr>
          <p:cNvPr id="7" name="Picture 6" descr="Chart, radar chart&#10;&#10;Description automatically generated">
            <a:extLst>
              <a:ext uri="{FF2B5EF4-FFF2-40B4-BE49-F238E27FC236}">
                <a16:creationId xmlns:a16="http://schemas.microsoft.com/office/drawing/2014/main" id="{B37637C8-4899-8B40-8ADE-DFFA7B5D422B}"/>
              </a:ext>
            </a:extLst>
          </p:cNvPr>
          <p:cNvPicPr>
            <a:picLocks noChangeAspect="1"/>
          </p:cNvPicPr>
          <p:nvPr/>
        </p:nvPicPr>
        <p:blipFill>
          <a:blip r:embed="rId5"/>
          <a:stretch>
            <a:fillRect/>
          </a:stretch>
        </p:blipFill>
        <p:spPr>
          <a:xfrm>
            <a:off x="1343298" y="3144748"/>
            <a:ext cx="3843688" cy="3166840"/>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Diagram&#10;&#10;Description automatically generated">
            <a:extLst>
              <a:ext uri="{FF2B5EF4-FFF2-40B4-BE49-F238E27FC236}">
                <a16:creationId xmlns:a16="http://schemas.microsoft.com/office/drawing/2014/main" id="{789C333D-0813-A547-90D4-16A3A0E3DC26}"/>
              </a:ext>
            </a:extLst>
          </p:cNvPr>
          <p:cNvPicPr>
            <a:picLocks noChangeAspect="1"/>
          </p:cNvPicPr>
          <p:nvPr/>
        </p:nvPicPr>
        <p:blipFill>
          <a:blip r:embed="rId6"/>
          <a:stretch>
            <a:fillRect/>
          </a:stretch>
        </p:blipFill>
        <p:spPr>
          <a:xfrm>
            <a:off x="7054429" y="3144748"/>
            <a:ext cx="3870984" cy="3205252"/>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278418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9B2674C-1AEF-804A-8E30-475681EE35B3}"/>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524511E-2D6B-2C40-8C2A-85CA06A7D5B7}"/>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Projected Observability Results</a:t>
            </a:r>
          </a:p>
        </p:txBody>
      </p:sp>
      <p:sp>
        <p:nvSpPr>
          <p:cNvPr id="9" name="Content Placeholder 8">
            <a:extLst>
              <a:ext uri="{FF2B5EF4-FFF2-40B4-BE49-F238E27FC236}">
                <a16:creationId xmlns:a16="http://schemas.microsoft.com/office/drawing/2014/main" id="{D4687194-CE57-4F49-8BD8-EE3182CB20BD}"/>
              </a:ext>
            </a:extLst>
          </p:cNvPr>
          <p:cNvSpPr>
            <a:spLocks noGrp="1"/>
          </p:cNvSpPr>
          <p:nvPr>
            <p:ph idx="1"/>
          </p:nvPr>
        </p:nvSpPr>
        <p:spPr>
          <a:xfrm>
            <a:off x="853377" y="1362329"/>
            <a:ext cx="10515600" cy="4351338"/>
          </a:xfrm>
        </p:spPr>
        <p:txBody>
          <a:bodyPr>
            <a:normAutofit/>
          </a:bodyPr>
          <a:lstStyle/>
          <a:p>
            <a:r>
              <a:rPr lang="en-US" dirty="0">
                <a:solidFill>
                  <a:srgbClr val="FFFFFF"/>
                </a:solidFill>
              </a:rPr>
              <a:t>The following graph is a more recent projection of observability and all-sky coverage</a:t>
            </a:r>
          </a:p>
          <a:p>
            <a:r>
              <a:rPr lang="en-US" dirty="0">
                <a:solidFill>
                  <a:srgbClr val="FFFFFF"/>
                </a:solidFill>
              </a:rPr>
              <a:t>Courtesy of Dr. Sean Bryan</a:t>
            </a:r>
          </a:p>
        </p:txBody>
      </p:sp>
      <p:sp>
        <p:nvSpPr>
          <p:cNvPr id="3" name="TextBox 2">
            <a:extLst>
              <a:ext uri="{FF2B5EF4-FFF2-40B4-BE49-F238E27FC236}">
                <a16:creationId xmlns:a16="http://schemas.microsoft.com/office/drawing/2014/main" id="{2863B7A5-5D8E-9040-A19E-4EF6B82D7E21}"/>
              </a:ext>
            </a:extLst>
          </p:cNvPr>
          <p:cNvSpPr txBox="1"/>
          <p:nvPr/>
        </p:nvSpPr>
        <p:spPr>
          <a:xfrm>
            <a:off x="4298142" y="6186805"/>
            <a:ext cx="3626069" cy="646331"/>
          </a:xfrm>
          <a:prstGeom prst="rect">
            <a:avLst/>
          </a:prstGeom>
          <a:noFill/>
        </p:spPr>
        <p:txBody>
          <a:bodyPr wrap="square" rtlCol="0">
            <a:spAutoFit/>
          </a:bodyPr>
          <a:lstStyle/>
          <a:p>
            <a:pPr algn="ctr"/>
            <a:r>
              <a:rPr lang="en-US" dirty="0"/>
              <a:t>Source: Dr. Sean Bryan, Arizona State University</a:t>
            </a:r>
          </a:p>
        </p:txBody>
      </p:sp>
      <p:pic>
        <p:nvPicPr>
          <p:cNvPr id="18" name="Picture 17" descr="Icon&#10;&#10;Description automatically generated">
            <a:extLst>
              <a:ext uri="{FF2B5EF4-FFF2-40B4-BE49-F238E27FC236}">
                <a16:creationId xmlns:a16="http://schemas.microsoft.com/office/drawing/2014/main" id="{40302923-09F3-6446-92EE-219B1E83EDBA}"/>
              </a:ext>
            </a:extLst>
          </p:cNvPr>
          <p:cNvPicPr>
            <a:picLocks noChangeAspect="1"/>
          </p:cNvPicPr>
          <p:nvPr/>
        </p:nvPicPr>
        <p:blipFill>
          <a:blip r:embed="rId4"/>
          <a:stretch>
            <a:fillRect/>
          </a:stretch>
        </p:blipFill>
        <p:spPr>
          <a:xfrm>
            <a:off x="-3038" y="5730865"/>
            <a:ext cx="844296" cy="1127135"/>
          </a:xfrm>
          <a:prstGeom prst="rect">
            <a:avLst/>
          </a:prstGeom>
        </p:spPr>
      </p:pic>
      <p:pic>
        <p:nvPicPr>
          <p:cNvPr id="8" name="Picture 7" descr="Chart&#10;&#10;Description automatically generated">
            <a:extLst>
              <a:ext uri="{FF2B5EF4-FFF2-40B4-BE49-F238E27FC236}">
                <a16:creationId xmlns:a16="http://schemas.microsoft.com/office/drawing/2014/main" id="{3497650E-18A2-AA49-94EC-928964F04BE3}"/>
              </a:ext>
            </a:extLst>
          </p:cNvPr>
          <p:cNvPicPr>
            <a:picLocks noChangeAspect="1"/>
          </p:cNvPicPr>
          <p:nvPr/>
        </p:nvPicPr>
        <p:blipFill>
          <a:blip r:embed="rId5"/>
          <a:stretch>
            <a:fillRect/>
          </a:stretch>
        </p:blipFill>
        <p:spPr>
          <a:xfrm>
            <a:off x="2578100" y="2859941"/>
            <a:ext cx="7035800" cy="3302000"/>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998553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3CB28E8-B914-A64D-BF2E-B7CB0FE7E542}"/>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E88FEC0-DA7C-1C49-960E-1C0997D76B07}"/>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What Comes Next?</a:t>
            </a:r>
          </a:p>
        </p:txBody>
      </p:sp>
      <p:sp>
        <p:nvSpPr>
          <p:cNvPr id="9" name="Content Placeholder 8">
            <a:extLst>
              <a:ext uri="{FF2B5EF4-FFF2-40B4-BE49-F238E27FC236}">
                <a16:creationId xmlns:a16="http://schemas.microsoft.com/office/drawing/2014/main" id="{8615A4C8-1CC9-4ABE-8C07-B4CB1124E17D}"/>
              </a:ext>
            </a:extLst>
          </p:cNvPr>
          <p:cNvSpPr>
            <a:spLocks noGrp="1"/>
          </p:cNvSpPr>
          <p:nvPr>
            <p:ph idx="1"/>
          </p:nvPr>
        </p:nvSpPr>
        <p:spPr>
          <a:xfrm>
            <a:off x="838200" y="1825625"/>
            <a:ext cx="10515600" cy="4351338"/>
          </a:xfrm>
        </p:spPr>
        <p:txBody>
          <a:bodyPr>
            <a:normAutofit lnSpcReduction="10000"/>
          </a:bodyPr>
          <a:lstStyle/>
          <a:p>
            <a:pPr marL="0" indent="0">
              <a:buNone/>
            </a:pPr>
            <a:r>
              <a:rPr lang="en-US" dirty="0">
                <a:solidFill>
                  <a:srgbClr val="FFFFFF"/>
                </a:solidFill>
              </a:rPr>
              <a:t>The next steps are to:</a:t>
            </a:r>
          </a:p>
          <a:p>
            <a:r>
              <a:rPr lang="en-US" dirty="0">
                <a:solidFill>
                  <a:srgbClr val="FFFFFF"/>
                </a:solidFill>
              </a:rPr>
              <a:t>Get numbers from JPL related to light oversaturation</a:t>
            </a:r>
          </a:p>
          <a:p>
            <a:pPr lvl="1"/>
            <a:r>
              <a:rPr lang="en-US" dirty="0">
                <a:solidFill>
                  <a:srgbClr val="FFFFFF"/>
                </a:solidFill>
              </a:rPr>
              <a:t>Respective to each receptor array</a:t>
            </a:r>
          </a:p>
          <a:p>
            <a:pPr lvl="1"/>
            <a:r>
              <a:rPr lang="en-US" dirty="0">
                <a:solidFill>
                  <a:srgbClr val="FFFFFF"/>
                </a:solidFill>
              </a:rPr>
              <a:t>Reflectivity numbers</a:t>
            </a:r>
          </a:p>
          <a:p>
            <a:r>
              <a:rPr lang="en-US" dirty="0">
                <a:solidFill>
                  <a:srgbClr val="FFFFFF"/>
                </a:solidFill>
              </a:rPr>
              <a:t>Continue to optimize the Python code while updating it to be able to run the newest orbit files from JPL</a:t>
            </a:r>
          </a:p>
          <a:p>
            <a:r>
              <a:rPr lang="en-US" dirty="0">
                <a:solidFill>
                  <a:srgbClr val="FFFFFF"/>
                </a:solidFill>
              </a:rPr>
              <a:t>Work on whatever new challenges present themselves</a:t>
            </a:r>
          </a:p>
          <a:p>
            <a:r>
              <a:rPr lang="en-US" dirty="0">
                <a:solidFill>
                  <a:srgbClr val="FFFFFF"/>
                </a:solidFill>
              </a:rPr>
              <a:t>Shortly before the mission launches, combine all Python routines into a single, automated code</a:t>
            </a:r>
            <a:br>
              <a:rPr lang="en-US" dirty="0">
                <a:solidFill>
                  <a:srgbClr val="FFFFFF"/>
                </a:solidFill>
              </a:rPr>
            </a:br>
            <a:r>
              <a:rPr lang="en-US" dirty="0">
                <a:solidFill>
                  <a:srgbClr val="FFFFFF"/>
                </a:solidFill>
              </a:rPr>
              <a:t> </a:t>
            </a:r>
          </a:p>
        </p:txBody>
      </p:sp>
      <p:pic>
        <p:nvPicPr>
          <p:cNvPr id="6" name="Picture 5" descr="Icon&#10;&#10;Description automatically generated">
            <a:extLst>
              <a:ext uri="{FF2B5EF4-FFF2-40B4-BE49-F238E27FC236}">
                <a16:creationId xmlns:a16="http://schemas.microsoft.com/office/drawing/2014/main" id="{2835F5D4-5CE9-7947-BE64-EF44214A5690}"/>
              </a:ext>
            </a:extLst>
          </p:cNvPr>
          <p:cNvPicPr>
            <a:picLocks noChangeAspect="1"/>
          </p:cNvPicPr>
          <p:nvPr/>
        </p:nvPicPr>
        <p:blipFill>
          <a:blip r:embed="rId4"/>
          <a:stretch>
            <a:fillRect/>
          </a:stretch>
        </p:blipFill>
        <p:spPr>
          <a:xfrm>
            <a:off x="-3038" y="5730865"/>
            <a:ext cx="844296" cy="1127135"/>
          </a:xfrm>
          <a:prstGeom prst="rect">
            <a:avLst/>
          </a:prstGeom>
        </p:spPr>
      </p:pic>
    </p:spTree>
    <p:extLst>
      <p:ext uri="{BB962C8B-B14F-4D97-AF65-F5344CB8AC3E}">
        <p14:creationId xmlns:p14="http://schemas.microsoft.com/office/powerpoint/2010/main" val="143978664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3CB28E8-B914-A64D-BF2E-B7CB0FE7E542}"/>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E88FEC0-DA7C-1C49-960E-1C0997D76B07}"/>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Future Implications</a:t>
            </a:r>
          </a:p>
        </p:txBody>
      </p:sp>
      <p:sp>
        <p:nvSpPr>
          <p:cNvPr id="9" name="Content Placeholder 8">
            <a:extLst>
              <a:ext uri="{FF2B5EF4-FFF2-40B4-BE49-F238E27FC236}">
                <a16:creationId xmlns:a16="http://schemas.microsoft.com/office/drawing/2014/main" id="{8615A4C8-1CC9-4ABE-8C07-B4CB1124E17D}"/>
              </a:ext>
            </a:extLst>
          </p:cNvPr>
          <p:cNvSpPr>
            <a:spLocks noGrp="1"/>
          </p:cNvSpPr>
          <p:nvPr>
            <p:ph idx="1"/>
          </p:nvPr>
        </p:nvSpPr>
        <p:spPr>
          <a:xfrm>
            <a:off x="838200" y="1825625"/>
            <a:ext cx="10515600" cy="4351338"/>
          </a:xfrm>
        </p:spPr>
        <p:txBody>
          <a:bodyPr>
            <a:normAutofit/>
          </a:bodyPr>
          <a:lstStyle/>
          <a:p>
            <a:pPr marL="0" indent="0">
              <a:buNone/>
            </a:pPr>
            <a:r>
              <a:rPr lang="en-US" dirty="0" err="1">
                <a:solidFill>
                  <a:srgbClr val="FFFFFF"/>
                </a:solidFill>
              </a:rPr>
              <a:t>SPHEREx</a:t>
            </a:r>
            <a:r>
              <a:rPr lang="en-US" dirty="0">
                <a:solidFill>
                  <a:srgbClr val="FFFFFF"/>
                </a:solidFill>
              </a:rPr>
              <a:t> will revolutionize space exploration as we know it. The data collected by the </a:t>
            </a:r>
            <a:r>
              <a:rPr lang="en-US" dirty="0" err="1">
                <a:solidFill>
                  <a:srgbClr val="FFFFFF"/>
                </a:solidFill>
              </a:rPr>
              <a:t>SPHEREx</a:t>
            </a:r>
            <a:r>
              <a:rPr lang="en-US" dirty="0">
                <a:solidFill>
                  <a:srgbClr val="FFFFFF"/>
                </a:solidFill>
              </a:rPr>
              <a:t> mission may lead to:</a:t>
            </a:r>
          </a:p>
          <a:p>
            <a:r>
              <a:rPr lang="en-US" dirty="0">
                <a:solidFill>
                  <a:srgbClr val="FFFFFF"/>
                </a:solidFill>
              </a:rPr>
              <a:t>Future exo-planet discoveries</a:t>
            </a:r>
          </a:p>
          <a:p>
            <a:r>
              <a:rPr lang="en-US" dirty="0">
                <a:solidFill>
                  <a:srgbClr val="FFFFFF"/>
                </a:solidFill>
              </a:rPr>
              <a:t>A better understanding of the physics and origins of galaxies</a:t>
            </a:r>
          </a:p>
          <a:p>
            <a:r>
              <a:rPr lang="en-US" dirty="0">
                <a:solidFill>
                  <a:srgbClr val="FFFFFF"/>
                </a:solidFill>
              </a:rPr>
              <a:t>More information about the beginning of the universe</a:t>
            </a:r>
          </a:p>
          <a:p>
            <a:pPr marL="457200" lvl="1" indent="0">
              <a:buNone/>
            </a:pPr>
            <a:endParaRPr lang="en-US" dirty="0">
              <a:solidFill>
                <a:srgbClr val="FFFFFF"/>
              </a:solidFill>
            </a:endParaRPr>
          </a:p>
          <a:p>
            <a:pPr marL="0" indent="0">
              <a:buNone/>
            </a:pPr>
            <a:r>
              <a:rPr lang="en-US" dirty="0">
                <a:solidFill>
                  <a:srgbClr val="FFFFFF"/>
                </a:solidFill>
              </a:rPr>
              <a:t>What </a:t>
            </a:r>
            <a:r>
              <a:rPr lang="en-US" dirty="0" err="1">
                <a:solidFill>
                  <a:srgbClr val="FFFFFF"/>
                </a:solidFill>
              </a:rPr>
              <a:t>SPHEREx</a:t>
            </a:r>
            <a:r>
              <a:rPr lang="en-US" dirty="0">
                <a:solidFill>
                  <a:srgbClr val="FFFFFF"/>
                </a:solidFill>
              </a:rPr>
              <a:t> already brings to the table:</a:t>
            </a:r>
          </a:p>
          <a:p>
            <a:r>
              <a:rPr lang="en-US" dirty="0">
                <a:solidFill>
                  <a:srgbClr val="FFFFFF"/>
                </a:solidFill>
              </a:rPr>
              <a:t>A new and innovative way to explore our universe while staying (sort of) close to home</a:t>
            </a:r>
          </a:p>
        </p:txBody>
      </p:sp>
      <p:pic>
        <p:nvPicPr>
          <p:cNvPr id="6" name="Picture 5" descr="Icon&#10;&#10;Description automatically generated">
            <a:extLst>
              <a:ext uri="{FF2B5EF4-FFF2-40B4-BE49-F238E27FC236}">
                <a16:creationId xmlns:a16="http://schemas.microsoft.com/office/drawing/2014/main" id="{4FCB8B67-6DEC-F141-A351-E7DD00E1AB0E}"/>
              </a:ext>
            </a:extLst>
          </p:cNvPr>
          <p:cNvPicPr>
            <a:picLocks noChangeAspect="1"/>
          </p:cNvPicPr>
          <p:nvPr/>
        </p:nvPicPr>
        <p:blipFill>
          <a:blip r:embed="rId4"/>
          <a:stretch>
            <a:fillRect/>
          </a:stretch>
        </p:blipFill>
        <p:spPr>
          <a:xfrm>
            <a:off x="-3038" y="5730865"/>
            <a:ext cx="844296" cy="1127135"/>
          </a:xfrm>
          <a:prstGeom prst="rect">
            <a:avLst/>
          </a:prstGeom>
        </p:spPr>
      </p:pic>
    </p:spTree>
    <p:extLst>
      <p:ext uri="{BB962C8B-B14F-4D97-AF65-F5344CB8AC3E}">
        <p14:creationId xmlns:p14="http://schemas.microsoft.com/office/powerpoint/2010/main" val="335479569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6582CF6-4E29-A340-9D7D-F69EC952877A}"/>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7B727D9-E55C-8B4D-BCC0-4214F5A586C0}"/>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Acknowledgements</a:t>
            </a:r>
          </a:p>
        </p:txBody>
      </p:sp>
      <p:sp>
        <p:nvSpPr>
          <p:cNvPr id="9" name="Content Placeholder 8">
            <a:extLst>
              <a:ext uri="{FF2B5EF4-FFF2-40B4-BE49-F238E27FC236}">
                <a16:creationId xmlns:a16="http://schemas.microsoft.com/office/drawing/2014/main" id="{48624177-D691-4920-94BC-E006FD83D6B2}"/>
              </a:ext>
            </a:extLst>
          </p:cNvPr>
          <p:cNvSpPr>
            <a:spLocks noGrp="1"/>
          </p:cNvSpPr>
          <p:nvPr>
            <p:ph idx="1"/>
          </p:nvPr>
        </p:nvSpPr>
        <p:spPr>
          <a:xfrm>
            <a:off x="838200" y="1825625"/>
            <a:ext cx="10515600" cy="4667250"/>
          </a:xfrm>
        </p:spPr>
        <p:txBody>
          <a:bodyPr>
            <a:normAutofit/>
          </a:bodyPr>
          <a:lstStyle/>
          <a:p>
            <a:pPr marL="0" indent="0">
              <a:buNone/>
            </a:pPr>
            <a:r>
              <a:rPr lang="en-US" dirty="0">
                <a:solidFill>
                  <a:srgbClr val="FFFFFF"/>
                </a:solidFill>
              </a:rPr>
              <a:t>I would like to take a moment to acknowledge:</a:t>
            </a:r>
          </a:p>
          <a:p>
            <a:r>
              <a:rPr lang="en-US" dirty="0">
                <a:solidFill>
                  <a:srgbClr val="FFFFFF"/>
                </a:solidFill>
              </a:rPr>
              <a:t>Dr. Philip </a:t>
            </a:r>
            <a:r>
              <a:rPr lang="en-US" dirty="0" err="1">
                <a:solidFill>
                  <a:srgbClr val="FFFFFF"/>
                </a:solidFill>
              </a:rPr>
              <a:t>Mauskopf</a:t>
            </a:r>
            <a:endParaRPr lang="en-US" dirty="0">
              <a:solidFill>
                <a:srgbClr val="FFFFFF"/>
              </a:solidFill>
            </a:endParaRPr>
          </a:p>
          <a:p>
            <a:r>
              <a:rPr lang="en-US" dirty="0">
                <a:solidFill>
                  <a:srgbClr val="FFFFFF"/>
                </a:solidFill>
              </a:rPr>
              <a:t>Dr. Sean Bryan</a:t>
            </a:r>
          </a:p>
          <a:p>
            <a:r>
              <a:rPr lang="en-US" dirty="0">
                <a:solidFill>
                  <a:srgbClr val="FFFFFF"/>
                </a:solidFill>
              </a:rPr>
              <a:t>Pao-Yu Wang</a:t>
            </a:r>
          </a:p>
          <a:p>
            <a:r>
              <a:rPr lang="en-US" dirty="0">
                <a:solidFill>
                  <a:srgbClr val="FFFFFF"/>
                </a:solidFill>
              </a:rPr>
              <a:t>The NASA Space Grant and NASA Space Grant Staff</a:t>
            </a:r>
          </a:p>
          <a:p>
            <a:r>
              <a:rPr lang="en-US" dirty="0">
                <a:solidFill>
                  <a:srgbClr val="FFFFFF"/>
                </a:solidFill>
              </a:rPr>
              <a:t>The JPL staff working on the </a:t>
            </a:r>
            <a:r>
              <a:rPr lang="en-US" dirty="0" err="1">
                <a:solidFill>
                  <a:srgbClr val="FFFFFF"/>
                </a:solidFill>
              </a:rPr>
              <a:t>SPHEREx</a:t>
            </a:r>
            <a:r>
              <a:rPr lang="en-US" dirty="0">
                <a:solidFill>
                  <a:srgbClr val="FFFFFF"/>
                </a:solidFill>
              </a:rPr>
              <a:t> Project</a:t>
            </a:r>
          </a:p>
        </p:txBody>
      </p:sp>
      <p:pic>
        <p:nvPicPr>
          <p:cNvPr id="4" name="Picture 3">
            <a:extLst>
              <a:ext uri="{FF2B5EF4-FFF2-40B4-BE49-F238E27FC236}">
                <a16:creationId xmlns:a16="http://schemas.microsoft.com/office/drawing/2014/main" id="{BE295469-02BB-0748-88FE-BFC4D13DAF57}"/>
              </a:ext>
            </a:extLst>
          </p:cNvPr>
          <p:cNvPicPr>
            <a:picLocks noChangeAspect="1"/>
          </p:cNvPicPr>
          <p:nvPr/>
        </p:nvPicPr>
        <p:blipFill>
          <a:blip r:embed="rId3"/>
          <a:stretch>
            <a:fillRect/>
          </a:stretch>
        </p:blipFill>
        <p:spPr>
          <a:xfrm>
            <a:off x="0" y="5770088"/>
            <a:ext cx="12192000" cy="1087902"/>
          </a:xfrm>
          <a:prstGeom prst="rect">
            <a:avLst/>
          </a:prstGeom>
        </p:spPr>
      </p:pic>
    </p:spTree>
    <p:extLst>
      <p:ext uri="{BB962C8B-B14F-4D97-AF65-F5344CB8AC3E}">
        <p14:creationId xmlns:p14="http://schemas.microsoft.com/office/powerpoint/2010/main" val="379668937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F0B88B9-5C5D-7544-9B6D-BA204D87F15B}"/>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E7032E6D-C63B-254B-9D50-F2380F5F4E07}"/>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References</a:t>
            </a:r>
          </a:p>
        </p:txBody>
      </p:sp>
      <p:sp>
        <p:nvSpPr>
          <p:cNvPr id="9" name="Content Placeholder 8">
            <a:extLst>
              <a:ext uri="{FF2B5EF4-FFF2-40B4-BE49-F238E27FC236}">
                <a16:creationId xmlns:a16="http://schemas.microsoft.com/office/drawing/2014/main" id="{857F7426-AFEE-4B44-A19A-0446353C0FE1}"/>
              </a:ext>
            </a:extLst>
          </p:cNvPr>
          <p:cNvSpPr>
            <a:spLocks noGrp="1"/>
          </p:cNvSpPr>
          <p:nvPr>
            <p:ph idx="1"/>
          </p:nvPr>
        </p:nvSpPr>
        <p:spPr>
          <a:xfrm>
            <a:off x="838200" y="1825625"/>
            <a:ext cx="10515600" cy="4351338"/>
          </a:xfrm>
        </p:spPr>
        <p:txBody>
          <a:bodyPr>
            <a:normAutofit/>
          </a:bodyPr>
          <a:lstStyle/>
          <a:p>
            <a:r>
              <a:rPr lang="en-US" sz="1200" dirty="0"/>
              <a:t>BAINES, K.H., DROSSART, P., MOMARY, T.W. et al. (2005). THE ATMOSPHERES OF SATURN AND TITAN IN THE NEAR-INFRARED: FIRST RESULTS OF CASSINI/VIMS. Earth Moon Planet, Pages 96, 119–147, https://</a:t>
            </a:r>
            <a:r>
              <a:rPr lang="en-US" sz="1200" dirty="0" err="1"/>
              <a:t>doi.org</a:t>
            </a:r>
            <a:r>
              <a:rPr lang="en-US" sz="1200" dirty="0"/>
              <a:t>/10.1007/s11038-005-9058-2</a:t>
            </a:r>
          </a:p>
          <a:p>
            <a:r>
              <a:rPr lang="en-US" sz="1200" dirty="0"/>
              <a:t>Bishop, J. (2019). Visible and Near-Infrared Reflectance Spectroscopy: Laboratory Spectra of Geologic Materials. In J. Bishop, J. Bell III, &amp; J. Moersch (Eds.), Remote Compositional Analysis: Techniques for Understanding Spectroscopy, Mineralogy, and Geochemistry of Planetary Surfaces (Cambridge Planetary Science, pp. 68-101). Cambridge: Cambridge University Press. doi:10.1017/9781316888872.006</a:t>
            </a:r>
          </a:p>
          <a:p>
            <a:r>
              <a:rPr lang="en-US" sz="1200" dirty="0"/>
              <a:t>Caltech. (n.d.). </a:t>
            </a:r>
            <a:r>
              <a:rPr lang="en-US" sz="1200" dirty="0" err="1"/>
              <a:t>SPHEREx</a:t>
            </a:r>
            <a:r>
              <a:rPr lang="en-US" sz="1200" dirty="0"/>
              <a:t> Science. Retrieved March 24, 2021, from </a:t>
            </a:r>
            <a:r>
              <a:rPr lang="en-US" sz="1200" dirty="0">
                <a:hlinkClick r:id="rId3"/>
              </a:rPr>
              <a:t>https://spherex.caltech.edu/Science.html</a:t>
            </a:r>
            <a:endParaRPr lang="en-US" sz="1200" dirty="0"/>
          </a:p>
          <a:p>
            <a:r>
              <a:rPr lang="en-US" sz="1200" dirty="0"/>
              <a:t>Caltech. (n.d.). </a:t>
            </a:r>
            <a:r>
              <a:rPr lang="en-US" sz="1200" dirty="0" err="1"/>
              <a:t>SPHEREx</a:t>
            </a:r>
            <a:r>
              <a:rPr lang="en-US" sz="1200" dirty="0"/>
              <a:t> Survey. Retrieved March 30, 2021, from </a:t>
            </a:r>
            <a:r>
              <a:rPr lang="en-US" sz="1200" dirty="0">
                <a:hlinkClick r:id="rId4"/>
              </a:rPr>
              <a:t>https://spherex.caltech.edu/Survey.html</a:t>
            </a:r>
            <a:endParaRPr lang="en-US" sz="1200" dirty="0"/>
          </a:p>
          <a:p>
            <a:r>
              <a:rPr lang="en-US" sz="1200" dirty="0"/>
              <a:t>Fish, T. (2019, February 14). NASA announce </a:t>
            </a:r>
            <a:r>
              <a:rPr lang="en-US" sz="1200" dirty="0" err="1"/>
              <a:t>SPHEREx</a:t>
            </a:r>
            <a:r>
              <a:rPr lang="en-US" sz="1200" dirty="0"/>
              <a:t> mission to see 'fingerprints' of BIG BANG. Retrieved March 26, 2020, from </a:t>
            </a:r>
            <a:r>
              <a:rPr lang="en-US" sz="1200" dirty="0">
                <a:hlinkClick r:id="rId5"/>
              </a:rPr>
              <a:t>https://www.express.co.uk/news/science/1087295/nasa-spherex-mission-big-bang-universe-origin-space-news</a:t>
            </a:r>
            <a:endParaRPr lang="en-US" sz="1200" dirty="0"/>
          </a:p>
          <a:p>
            <a:r>
              <a:rPr lang="en-US" sz="1200" dirty="0" err="1"/>
              <a:t>Information@eso.org</a:t>
            </a:r>
            <a:r>
              <a:rPr lang="en-US" sz="1200" dirty="0"/>
              <a:t>, NASA, &amp; Ellis, R. (2012). The Hubble Ultra Deep Field 2012. Retrieved March 24, 2020, from </a:t>
            </a:r>
            <a:r>
              <a:rPr lang="en-US" sz="1200" dirty="0">
                <a:hlinkClick r:id="rId6"/>
              </a:rPr>
              <a:t>https://www.spacetelescope.org/images/heic1219b/</a:t>
            </a:r>
            <a:endParaRPr lang="en-US" sz="1200" dirty="0"/>
          </a:p>
          <a:p>
            <a:r>
              <a:rPr lang="en-US" sz="1200" dirty="0" err="1"/>
              <a:t>Lucyna</a:t>
            </a:r>
            <a:r>
              <a:rPr lang="en-US" sz="1200" dirty="0"/>
              <a:t> </a:t>
            </a:r>
            <a:r>
              <a:rPr lang="en-US" sz="1200" dirty="0" err="1"/>
              <a:t>Kedziora-Chudczer</a:t>
            </a:r>
            <a:r>
              <a:rPr lang="en-US" sz="1200" dirty="0"/>
              <a:t>, Jeremy Bailey, (2011). Modelling the near-infrared spectra of Jupiter using line-by-line methods, Monthly Notices of the Royal Astronomical Society, Volume 414, Issue 2, Pages 1483–1492, https://</a:t>
            </a:r>
            <a:r>
              <a:rPr lang="en-US" sz="1200" dirty="0" err="1"/>
              <a:t>doi.org</a:t>
            </a:r>
            <a:r>
              <a:rPr lang="en-US" sz="1200" dirty="0"/>
              <a:t>/10.1111/j.1365-2966.2011.18488.x</a:t>
            </a:r>
          </a:p>
          <a:p>
            <a:r>
              <a:rPr lang="en-US" sz="1200" dirty="0"/>
              <a:t>NASA Jet Propulsion Laboratory. (n.d.). </a:t>
            </a:r>
            <a:r>
              <a:rPr lang="en-US" sz="1200" dirty="0" err="1"/>
              <a:t>SPHEREx</a:t>
            </a:r>
            <a:r>
              <a:rPr lang="en-US" sz="1200" dirty="0"/>
              <a:t>. Retrieved March 30, 2021, from </a:t>
            </a:r>
            <a:r>
              <a:rPr lang="en-US" sz="1200" dirty="0">
                <a:hlinkClick r:id="rId7"/>
              </a:rPr>
              <a:t>https://www.jpl.nasa.gov/missions/spherex/</a:t>
            </a:r>
            <a:endParaRPr lang="en-US" sz="1200" dirty="0"/>
          </a:p>
          <a:p>
            <a:r>
              <a:rPr lang="en-US" sz="1200" dirty="0"/>
              <a:t>Rohatgi, A. (n.d.). </a:t>
            </a:r>
            <a:r>
              <a:rPr lang="en-US" sz="1200" dirty="0" err="1"/>
              <a:t>WebPlotDigitizer</a:t>
            </a:r>
            <a:r>
              <a:rPr lang="en-US" sz="1200" dirty="0"/>
              <a:t> - COPYRIGHT 2010-2020 Ankit Rohatgi. https://</a:t>
            </a:r>
            <a:r>
              <a:rPr lang="en-US" sz="1200" dirty="0" err="1"/>
              <a:t>apps.automeris.io</a:t>
            </a:r>
            <a:r>
              <a:rPr lang="en-US" sz="1200" dirty="0"/>
              <a:t>/</a:t>
            </a:r>
            <a:r>
              <a:rPr lang="en-US" sz="1200" dirty="0" err="1"/>
              <a:t>wpd</a:t>
            </a:r>
            <a:r>
              <a:rPr lang="en-US" sz="1200" dirty="0"/>
              <a:t>/. </a:t>
            </a:r>
          </a:p>
          <a:p>
            <a:r>
              <a:rPr lang="en-US" sz="1200" dirty="0" err="1"/>
              <a:t>SPHEREx</a:t>
            </a:r>
            <a:r>
              <a:rPr lang="en-US" sz="1200" dirty="0"/>
              <a:t> Science Team (n.d.). </a:t>
            </a:r>
            <a:r>
              <a:rPr lang="en-US" sz="1200" dirty="0" err="1"/>
              <a:t>SPHEREx</a:t>
            </a:r>
            <a:r>
              <a:rPr lang="en-US" sz="1200" dirty="0"/>
              <a:t>: An All-Sky Spectral Survey. Retrieved March 26, 2020, from </a:t>
            </a:r>
            <a:r>
              <a:rPr lang="en-US" sz="1200" dirty="0">
                <a:hlinkClick r:id="rId8"/>
              </a:rPr>
              <a:t>https://cor.gsfc.nasa.gov/copag/AAS_Jan2018/spherex_aasPAGs_2018_v1.pdf</a:t>
            </a:r>
            <a:endParaRPr lang="en-US" sz="1200" dirty="0"/>
          </a:p>
          <a:p>
            <a:endParaRPr lang="en-US" sz="1200" dirty="0"/>
          </a:p>
          <a:p>
            <a:endParaRPr lang="en-US" sz="1200" dirty="0"/>
          </a:p>
          <a:p>
            <a:endParaRPr lang="en-US" sz="1200" dirty="0"/>
          </a:p>
        </p:txBody>
      </p:sp>
      <p:pic>
        <p:nvPicPr>
          <p:cNvPr id="6" name="Picture 5" descr="Icon&#10;&#10;Description automatically generated">
            <a:extLst>
              <a:ext uri="{FF2B5EF4-FFF2-40B4-BE49-F238E27FC236}">
                <a16:creationId xmlns:a16="http://schemas.microsoft.com/office/drawing/2014/main" id="{C3CB6916-C57F-A341-BC5A-AF9DA23DA6D3}"/>
              </a:ext>
            </a:extLst>
          </p:cNvPr>
          <p:cNvPicPr>
            <a:picLocks noChangeAspect="1"/>
          </p:cNvPicPr>
          <p:nvPr/>
        </p:nvPicPr>
        <p:blipFill>
          <a:blip r:embed="rId9"/>
          <a:stretch>
            <a:fillRect/>
          </a:stretch>
        </p:blipFill>
        <p:spPr>
          <a:xfrm>
            <a:off x="-3038" y="5730865"/>
            <a:ext cx="844296" cy="1127135"/>
          </a:xfrm>
          <a:prstGeom prst="rect">
            <a:avLst/>
          </a:prstGeom>
        </p:spPr>
      </p:pic>
    </p:spTree>
    <p:extLst>
      <p:ext uri="{BB962C8B-B14F-4D97-AF65-F5344CB8AC3E}">
        <p14:creationId xmlns:p14="http://schemas.microsoft.com/office/powerpoint/2010/main" val="381950755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16DA00-7691-8F49-BBC1-1F4E49B53E06}"/>
              </a:ext>
            </a:extLst>
          </p:cNvPr>
          <p:cNvSpPr>
            <a:spLocks noGrp="1"/>
          </p:cNvSpPr>
          <p:nvPr>
            <p:ph type="title"/>
          </p:nvPr>
        </p:nvSpPr>
        <p:spPr>
          <a:xfrm>
            <a:off x="651307" y="640080"/>
            <a:ext cx="3377183" cy="2788919"/>
          </a:xfrm>
          <a:noFill/>
        </p:spPr>
        <p:txBody>
          <a:bodyPr vert="horz" lIns="91440" tIns="45720" rIns="91440" bIns="45720" rtlCol="0" anchor="b">
            <a:normAutofit/>
          </a:bodyPr>
          <a:lstStyle/>
          <a:p>
            <a:pPr algn="ctr"/>
            <a:r>
              <a:rPr lang="en-US" dirty="0">
                <a:solidFill>
                  <a:schemeClr val="bg1"/>
                </a:solidFill>
              </a:rPr>
              <a:t>Thank you!</a:t>
            </a:r>
          </a:p>
        </p:txBody>
      </p:sp>
      <p:pic>
        <p:nvPicPr>
          <p:cNvPr id="5" name="Content Placeholder 4">
            <a:extLst>
              <a:ext uri="{FF2B5EF4-FFF2-40B4-BE49-F238E27FC236}">
                <a16:creationId xmlns:a16="http://schemas.microsoft.com/office/drawing/2014/main" id="{B4ADE9BD-D03D-4446-BA92-EEA7CEC78D7B}"/>
              </a:ext>
            </a:extLst>
          </p:cNvPr>
          <p:cNvPicPr>
            <a:picLocks noGrp="1" noChangeAspect="1"/>
          </p:cNvPicPr>
          <p:nvPr>
            <p:ph idx="1"/>
          </p:nvPr>
        </p:nvPicPr>
        <p:blipFill rotWithShape="1">
          <a:blip r:embed="rId2"/>
          <a:srcRect l="22332" r="15843"/>
          <a:stretch/>
        </p:blipFill>
        <p:spPr>
          <a:xfrm>
            <a:off x="4654297" y="10"/>
            <a:ext cx="7537704" cy="6857990"/>
          </a:xfrm>
          <a:prstGeom prst="rect">
            <a:avLst/>
          </a:prstGeom>
        </p:spPr>
      </p:pic>
      <p:pic>
        <p:nvPicPr>
          <p:cNvPr id="6" name="Picture 5" descr="Icon&#10;&#10;Description automatically generated">
            <a:extLst>
              <a:ext uri="{FF2B5EF4-FFF2-40B4-BE49-F238E27FC236}">
                <a16:creationId xmlns:a16="http://schemas.microsoft.com/office/drawing/2014/main" id="{5735E764-51EA-CE4E-91BC-3BCCD7151394}"/>
              </a:ext>
            </a:extLst>
          </p:cNvPr>
          <p:cNvPicPr>
            <a:picLocks noChangeAspect="1"/>
          </p:cNvPicPr>
          <p:nvPr/>
        </p:nvPicPr>
        <p:blipFill>
          <a:blip r:embed="rId3"/>
          <a:stretch>
            <a:fillRect/>
          </a:stretch>
        </p:blipFill>
        <p:spPr>
          <a:xfrm>
            <a:off x="-3038" y="5730865"/>
            <a:ext cx="844296" cy="1127135"/>
          </a:xfrm>
          <a:prstGeom prst="rect">
            <a:avLst/>
          </a:prstGeom>
        </p:spPr>
      </p:pic>
    </p:spTree>
    <p:extLst>
      <p:ext uri="{BB962C8B-B14F-4D97-AF65-F5344CB8AC3E}">
        <p14:creationId xmlns:p14="http://schemas.microsoft.com/office/powerpoint/2010/main" val="1163376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44D1934-82ED-634A-BEF1-71D8F375452D}"/>
              </a:ext>
            </a:extLst>
          </p:cNvPr>
          <p:cNvPicPr>
            <a:picLocks noChangeAspect="1"/>
          </p:cNvPicPr>
          <p:nvPr/>
        </p:nvPicPr>
        <p:blipFill rotWithShape="1">
          <a:blip r:embed="rId3">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1F5B194-9A89-AF45-9F3D-220977E05E26}"/>
              </a:ext>
            </a:extLst>
          </p:cNvPr>
          <p:cNvSpPr>
            <a:spLocks noGrp="1"/>
          </p:cNvSpPr>
          <p:nvPr>
            <p:ph type="title"/>
          </p:nvPr>
        </p:nvSpPr>
        <p:spPr>
          <a:xfrm>
            <a:off x="841248" y="-51885"/>
            <a:ext cx="10506456" cy="2057400"/>
          </a:xfrm>
        </p:spPr>
        <p:txBody>
          <a:bodyPr anchor="b">
            <a:normAutofit/>
          </a:bodyPr>
          <a:lstStyle/>
          <a:p>
            <a:r>
              <a:rPr lang="en-US" sz="5000" dirty="0"/>
              <a:t>Abstract</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C131A033-84C6-4F8B-901A-F407C9FCD15A}"/>
              </a:ext>
            </a:extLst>
          </p:cNvPr>
          <p:cNvSpPr>
            <a:spLocks noGrp="1"/>
          </p:cNvSpPr>
          <p:nvPr>
            <p:ph idx="1"/>
          </p:nvPr>
        </p:nvSpPr>
        <p:spPr>
          <a:xfrm>
            <a:off x="841248" y="3311375"/>
            <a:ext cx="10506456" cy="2670048"/>
          </a:xfrm>
        </p:spPr>
        <p:txBody>
          <a:bodyPr>
            <a:normAutofit/>
          </a:bodyPr>
          <a:lstStyle/>
          <a:p>
            <a:pPr marL="0" indent="0">
              <a:buNone/>
            </a:pPr>
            <a:r>
              <a:rPr lang="en-US" sz="1900" dirty="0"/>
              <a:t>Space telescopes have been key in the progression of space exploration, and have discovered things that were once considered science fiction. These space telescopes, however, have only been able to look at one small part of the sky at a time, leaving much of the sky unobserved. The </a:t>
            </a:r>
            <a:r>
              <a:rPr lang="en-US" sz="1900" dirty="0" err="1"/>
              <a:t>SPHEREx</a:t>
            </a:r>
            <a:r>
              <a:rPr lang="en-US" sz="1900" dirty="0"/>
              <a:t> Satellite Telescope seeks to solve this issue. </a:t>
            </a:r>
            <a:r>
              <a:rPr lang="en-US" sz="1900" dirty="0" err="1"/>
              <a:t>SPHEREx</a:t>
            </a:r>
            <a:r>
              <a:rPr lang="en-US" sz="1900" dirty="0"/>
              <a:t> will orbit the Earth longitudinally with set movement constraints in order to observe the entire sky. This will be accomplished by writing a routine in Python, which will not only tell the satellite where to look, but will also tell the satellite to avoid objects such as the Moon and Sun; it will even account for the power received from bright planets such as Jupiter, Saturn, and Mars. Current projections predict about 99% sky observance by the satellite telescope. With this increase in observed sky, countless new discoveries are sure to follow.</a:t>
            </a:r>
          </a:p>
        </p:txBody>
      </p:sp>
      <p:pic>
        <p:nvPicPr>
          <p:cNvPr id="7" name="Picture 6" descr="Icon&#10;&#10;Description automatically generated">
            <a:extLst>
              <a:ext uri="{FF2B5EF4-FFF2-40B4-BE49-F238E27FC236}">
                <a16:creationId xmlns:a16="http://schemas.microsoft.com/office/drawing/2014/main" id="{3750131D-15CB-5643-928D-F06BBFE95A22}"/>
              </a:ext>
            </a:extLst>
          </p:cNvPr>
          <p:cNvPicPr>
            <a:picLocks noChangeAspect="1"/>
          </p:cNvPicPr>
          <p:nvPr/>
        </p:nvPicPr>
        <p:blipFill>
          <a:blip r:embed="rId4"/>
          <a:stretch>
            <a:fillRect/>
          </a:stretch>
        </p:blipFill>
        <p:spPr>
          <a:xfrm>
            <a:off x="-3047" y="5730865"/>
            <a:ext cx="844296" cy="1127135"/>
          </a:xfrm>
          <a:prstGeom prst="rect">
            <a:avLst/>
          </a:prstGeom>
        </p:spPr>
      </p:pic>
    </p:spTree>
    <p:extLst>
      <p:ext uri="{BB962C8B-B14F-4D97-AF65-F5344CB8AC3E}">
        <p14:creationId xmlns:p14="http://schemas.microsoft.com/office/powerpoint/2010/main" val="231566944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C8B0FC-CB81-2649-B579-26A833F3BE1F}"/>
              </a:ext>
            </a:extLst>
          </p:cNvPr>
          <p:cNvPicPr>
            <a:picLocks noChangeAspect="1"/>
          </p:cNvPicPr>
          <p:nvPr/>
        </p:nvPicPr>
        <p:blipFill rotWithShape="1">
          <a:blip r:embed="rId2">
            <a:alphaModFix amt="35000"/>
          </a:blip>
          <a:srcRect/>
          <a:stretch/>
        </p:blipFill>
        <p:spPr>
          <a:xfrm>
            <a:off x="0" y="0"/>
            <a:ext cx="12191980" cy="6857990"/>
          </a:xfrm>
          <a:prstGeom prst="rect">
            <a:avLst/>
          </a:prstGeom>
        </p:spPr>
      </p:pic>
      <p:sp>
        <p:nvSpPr>
          <p:cNvPr id="2" name="Title 1">
            <a:extLst>
              <a:ext uri="{FF2B5EF4-FFF2-40B4-BE49-F238E27FC236}">
                <a16:creationId xmlns:a16="http://schemas.microsoft.com/office/drawing/2014/main" id="{42865286-3D1C-8543-BFD4-AD136FEDA53C}"/>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Introduction</a:t>
            </a:r>
          </a:p>
        </p:txBody>
      </p:sp>
      <p:sp>
        <p:nvSpPr>
          <p:cNvPr id="9" name="Content Placeholder 8">
            <a:extLst>
              <a:ext uri="{FF2B5EF4-FFF2-40B4-BE49-F238E27FC236}">
                <a16:creationId xmlns:a16="http://schemas.microsoft.com/office/drawing/2014/main" id="{C21702E4-B194-48AE-997F-9A88F90EBFB9}"/>
              </a:ext>
            </a:extLst>
          </p:cNvPr>
          <p:cNvSpPr>
            <a:spLocks noGrp="1"/>
          </p:cNvSpPr>
          <p:nvPr>
            <p:ph idx="1"/>
          </p:nvPr>
        </p:nvSpPr>
        <p:spPr>
          <a:xfrm>
            <a:off x="838200" y="1825624"/>
            <a:ext cx="10515600" cy="5032365"/>
          </a:xfrm>
        </p:spPr>
        <p:txBody>
          <a:bodyPr>
            <a:normAutofit/>
          </a:bodyPr>
          <a:lstStyle/>
          <a:p>
            <a:r>
              <a:rPr lang="en-US" dirty="0" err="1">
                <a:solidFill>
                  <a:srgbClr val="FFFFFF"/>
                </a:solidFill>
              </a:rPr>
              <a:t>SPHEREx</a:t>
            </a:r>
            <a:r>
              <a:rPr lang="en-US" dirty="0">
                <a:solidFill>
                  <a:srgbClr val="FFFFFF"/>
                </a:solidFill>
              </a:rPr>
              <a:t> is a satellite telescope set to launch in June 2024</a:t>
            </a:r>
          </a:p>
          <a:p>
            <a:pPr lvl="1"/>
            <a:r>
              <a:rPr lang="en-US" dirty="0">
                <a:solidFill>
                  <a:srgbClr val="FFFFFF"/>
                </a:solidFill>
              </a:rPr>
              <a:t>Code and algorithms in process of being fine-tuned</a:t>
            </a:r>
          </a:p>
          <a:p>
            <a:r>
              <a:rPr lang="en-US" dirty="0" err="1">
                <a:solidFill>
                  <a:srgbClr val="FFFFFF"/>
                </a:solidFill>
              </a:rPr>
              <a:t>SPHEREx</a:t>
            </a:r>
            <a:r>
              <a:rPr lang="en-US" dirty="0">
                <a:solidFill>
                  <a:srgbClr val="FFFFFF"/>
                </a:solidFill>
              </a:rPr>
              <a:t> has a mission of observing as much of the sky as possible, and downlinking the data it collected to certain data centers as it passes by them in its orbit</a:t>
            </a:r>
          </a:p>
          <a:p>
            <a:r>
              <a:rPr lang="en-US" dirty="0">
                <a:solidFill>
                  <a:srgbClr val="FFFFFF"/>
                </a:solidFill>
              </a:rPr>
              <a:t>Personal role to help write, edit, and test Python routines for the Satellite Telescope</a:t>
            </a:r>
          </a:p>
          <a:p>
            <a:pPr lvl="1"/>
            <a:r>
              <a:rPr lang="en-US" dirty="0">
                <a:solidFill>
                  <a:srgbClr val="FFFFFF"/>
                </a:solidFill>
              </a:rPr>
              <a:t>Key projects: </a:t>
            </a:r>
          </a:p>
          <a:p>
            <a:pPr lvl="2"/>
            <a:r>
              <a:rPr lang="en-US" dirty="0">
                <a:solidFill>
                  <a:srgbClr val="FFFFFF"/>
                </a:solidFill>
              </a:rPr>
              <a:t>Conduct test runs of the scheduler code by modifying different parameters </a:t>
            </a:r>
          </a:p>
          <a:p>
            <a:pPr lvl="2"/>
            <a:r>
              <a:rPr lang="en-US" dirty="0">
                <a:solidFill>
                  <a:srgbClr val="FFFFFF"/>
                </a:solidFill>
              </a:rPr>
              <a:t>Calculate the amount of light received at near-infrared wavelengths from the planets Mars, Jupiter, and Saturn</a:t>
            </a:r>
          </a:p>
        </p:txBody>
      </p:sp>
      <p:pic>
        <p:nvPicPr>
          <p:cNvPr id="6" name="Picture 5" descr="Icon&#10;&#10;Description automatically generated">
            <a:extLst>
              <a:ext uri="{FF2B5EF4-FFF2-40B4-BE49-F238E27FC236}">
                <a16:creationId xmlns:a16="http://schemas.microsoft.com/office/drawing/2014/main" id="{9F680962-00E7-7845-BFED-A06431AC70B2}"/>
              </a:ext>
            </a:extLst>
          </p:cNvPr>
          <p:cNvPicPr>
            <a:picLocks noChangeAspect="1"/>
          </p:cNvPicPr>
          <p:nvPr/>
        </p:nvPicPr>
        <p:blipFill>
          <a:blip r:embed="rId3"/>
          <a:stretch>
            <a:fillRect/>
          </a:stretch>
        </p:blipFill>
        <p:spPr>
          <a:xfrm>
            <a:off x="-6116" y="5730865"/>
            <a:ext cx="844296" cy="1127135"/>
          </a:xfrm>
          <a:prstGeom prst="rect">
            <a:avLst/>
          </a:prstGeom>
        </p:spPr>
      </p:pic>
    </p:spTree>
    <p:extLst>
      <p:ext uri="{BB962C8B-B14F-4D97-AF65-F5344CB8AC3E}">
        <p14:creationId xmlns:p14="http://schemas.microsoft.com/office/powerpoint/2010/main" val="291489564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B9A45C5-8E0B-024C-9FED-A1906AD43DA1}"/>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06BD1D3-5360-244E-8EC2-78469947C4E2}"/>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The </a:t>
            </a:r>
            <a:r>
              <a:rPr lang="en-US" u="sng" dirty="0" err="1">
                <a:solidFill>
                  <a:srgbClr val="FFFFFF"/>
                </a:solidFill>
              </a:rPr>
              <a:t>SPHEREx</a:t>
            </a:r>
            <a:r>
              <a:rPr lang="en-US" u="sng" dirty="0">
                <a:solidFill>
                  <a:srgbClr val="FFFFFF"/>
                </a:solidFill>
              </a:rPr>
              <a:t> Satellite</a:t>
            </a:r>
          </a:p>
        </p:txBody>
      </p:sp>
      <p:pic>
        <p:nvPicPr>
          <p:cNvPr id="10" name="Content Placeholder 9">
            <a:extLst>
              <a:ext uri="{FF2B5EF4-FFF2-40B4-BE49-F238E27FC236}">
                <a16:creationId xmlns:a16="http://schemas.microsoft.com/office/drawing/2014/main" id="{8FD4F6C0-66F9-5740-88EF-D080F2A8EE51}"/>
              </a:ext>
            </a:extLst>
          </p:cNvPr>
          <p:cNvPicPr>
            <a:picLocks noGrp="1" noChangeAspect="1"/>
          </p:cNvPicPr>
          <p:nvPr>
            <p:ph idx="1"/>
          </p:nvPr>
        </p:nvPicPr>
        <p:blipFill>
          <a:blip r:embed="rId4"/>
          <a:stretch>
            <a:fillRect/>
          </a:stretch>
        </p:blipFill>
        <p:spPr>
          <a:xfrm>
            <a:off x="5694125" y="1797805"/>
            <a:ext cx="4881308" cy="4351338"/>
          </a:xfrm>
        </p:spPr>
      </p:pic>
      <p:sp>
        <p:nvSpPr>
          <p:cNvPr id="11" name="Down Arrow 10">
            <a:extLst>
              <a:ext uri="{FF2B5EF4-FFF2-40B4-BE49-F238E27FC236}">
                <a16:creationId xmlns:a16="http://schemas.microsoft.com/office/drawing/2014/main" id="{BA0863A1-E6D8-F649-BF2B-3C3AFF44094D}"/>
              </a:ext>
            </a:extLst>
          </p:cNvPr>
          <p:cNvSpPr/>
          <p:nvPr/>
        </p:nvSpPr>
        <p:spPr>
          <a:xfrm rot="3359095">
            <a:off x="8196683" y="2441123"/>
            <a:ext cx="705035" cy="1075038"/>
          </a:xfrm>
          <a:prstGeom prst="downArrow">
            <a:avLst>
              <a:gd name="adj1" fmla="val 50000"/>
              <a:gd name="adj2" fmla="val 5101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TextBox 12">
            <a:extLst>
              <a:ext uri="{FF2B5EF4-FFF2-40B4-BE49-F238E27FC236}">
                <a16:creationId xmlns:a16="http://schemas.microsoft.com/office/drawing/2014/main" id="{BF301120-B691-7C4C-9CC6-7F9BBBC25E0D}"/>
              </a:ext>
            </a:extLst>
          </p:cNvPr>
          <p:cNvSpPr txBox="1"/>
          <p:nvPr/>
        </p:nvSpPr>
        <p:spPr>
          <a:xfrm>
            <a:off x="9009469" y="2094306"/>
            <a:ext cx="1962364" cy="646331"/>
          </a:xfrm>
          <a:prstGeom prst="rect">
            <a:avLst/>
          </a:prstGeom>
          <a:noFill/>
        </p:spPr>
        <p:txBody>
          <a:bodyPr wrap="square" rtlCol="0">
            <a:spAutoFit/>
          </a:bodyPr>
          <a:lstStyle/>
          <a:p>
            <a:r>
              <a:rPr lang="en-US" dirty="0"/>
              <a:t>Telescope with LVF</a:t>
            </a:r>
          </a:p>
          <a:p>
            <a:r>
              <a:rPr lang="en-US" dirty="0"/>
              <a:t>Spectrometer</a:t>
            </a:r>
          </a:p>
        </p:txBody>
      </p:sp>
      <p:sp>
        <p:nvSpPr>
          <p:cNvPr id="14" name="Right Arrow 13">
            <a:extLst>
              <a:ext uri="{FF2B5EF4-FFF2-40B4-BE49-F238E27FC236}">
                <a16:creationId xmlns:a16="http://schemas.microsoft.com/office/drawing/2014/main" id="{2FF00058-22F5-914E-A4F2-3FE0213D5F3A}"/>
              </a:ext>
            </a:extLst>
          </p:cNvPr>
          <p:cNvSpPr/>
          <p:nvPr/>
        </p:nvSpPr>
        <p:spPr>
          <a:xfrm rot="10800000">
            <a:off x="9711852" y="4998377"/>
            <a:ext cx="904126" cy="48288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DE918E-02F3-364B-8ADB-857E4A6CB7F7}"/>
              </a:ext>
            </a:extLst>
          </p:cNvPr>
          <p:cNvSpPr txBox="1"/>
          <p:nvPr/>
        </p:nvSpPr>
        <p:spPr>
          <a:xfrm>
            <a:off x="10656523" y="4834933"/>
            <a:ext cx="904126" cy="646331"/>
          </a:xfrm>
          <a:prstGeom prst="rect">
            <a:avLst/>
          </a:prstGeom>
          <a:noFill/>
        </p:spPr>
        <p:txBody>
          <a:bodyPr wrap="square" rtlCol="0">
            <a:spAutoFit/>
          </a:bodyPr>
          <a:lstStyle/>
          <a:p>
            <a:r>
              <a:rPr lang="en-US" dirty="0"/>
              <a:t>Solar Panels</a:t>
            </a:r>
          </a:p>
        </p:txBody>
      </p:sp>
      <p:sp>
        <p:nvSpPr>
          <p:cNvPr id="16" name="Right Arrow 15">
            <a:extLst>
              <a:ext uri="{FF2B5EF4-FFF2-40B4-BE49-F238E27FC236}">
                <a16:creationId xmlns:a16="http://schemas.microsoft.com/office/drawing/2014/main" id="{B1C9101A-569E-1D4A-A4B5-F383FAD23FB2}"/>
              </a:ext>
            </a:extLst>
          </p:cNvPr>
          <p:cNvSpPr/>
          <p:nvPr/>
        </p:nvSpPr>
        <p:spPr>
          <a:xfrm>
            <a:off x="4790179" y="2299791"/>
            <a:ext cx="1077505" cy="55480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095CF20-B88B-B346-B280-195E7B18614C}"/>
              </a:ext>
            </a:extLst>
          </p:cNvPr>
          <p:cNvSpPr txBox="1"/>
          <p:nvPr/>
        </p:nvSpPr>
        <p:spPr>
          <a:xfrm>
            <a:off x="3932199" y="2254027"/>
            <a:ext cx="873302" cy="646331"/>
          </a:xfrm>
          <a:prstGeom prst="rect">
            <a:avLst/>
          </a:prstGeom>
          <a:noFill/>
        </p:spPr>
        <p:txBody>
          <a:bodyPr wrap="square" rtlCol="0">
            <a:spAutoFit/>
          </a:bodyPr>
          <a:lstStyle/>
          <a:p>
            <a:r>
              <a:rPr lang="en-US" dirty="0"/>
              <a:t>Photon Shields</a:t>
            </a:r>
          </a:p>
        </p:txBody>
      </p:sp>
      <p:sp>
        <p:nvSpPr>
          <p:cNvPr id="18" name="TextBox 17">
            <a:extLst>
              <a:ext uri="{FF2B5EF4-FFF2-40B4-BE49-F238E27FC236}">
                <a16:creationId xmlns:a16="http://schemas.microsoft.com/office/drawing/2014/main" id="{7249B482-FC05-494E-B1B9-317380CF7482}"/>
              </a:ext>
            </a:extLst>
          </p:cNvPr>
          <p:cNvSpPr txBox="1"/>
          <p:nvPr/>
        </p:nvSpPr>
        <p:spPr>
          <a:xfrm>
            <a:off x="184935" y="3154166"/>
            <a:ext cx="3996647" cy="2031325"/>
          </a:xfrm>
          <a:prstGeom prst="rect">
            <a:avLst/>
          </a:prstGeom>
          <a:noFill/>
          <a:ln>
            <a:solidFill>
              <a:schemeClr val="tx1"/>
            </a:solidFill>
          </a:ln>
        </p:spPr>
        <p:txBody>
          <a:bodyPr wrap="square" rtlCol="0">
            <a:spAutoFit/>
          </a:bodyPr>
          <a:lstStyle/>
          <a:p>
            <a:pPr algn="ctr"/>
            <a:r>
              <a:rPr lang="en-US" b="1" dirty="0"/>
              <a:t>Key Features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Small and compact satellite</a:t>
            </a:r>
          </a:p>
          <a:p>
            <a:pPr marL="285750" indent="-285750">
              <a:buFont typeface="Arial" panose="020B0604020202020204" pitchFamily="34" charset="0"/>
              <a:buChar char="•"/>
            </a:pPr>
            <a:r>
              <a:rPr lang="en-US" dirty="0"/>
              <a:t>Short mission (2-3 years)</a:t>
            </a:r>
          </a:p>
          <a:p>
            <a:pPr marL="285750" indent="-285750">
              <a:buFont typeface="Arial" panose="020B0604020202020204" pitchFamily="34" charset="0"/>
              <a:buChar char="•"/>
            </a:pPr>
            <a:r>
              <a:rPr lang="en-US" dirty="0"/>
              <a:t>Can observe across multiple light spectrums</a:t>
            </a:r>
          </a:p>
          <a:p>
            <a:pPr marL="285750" indent="-285750">
              <a:buFont typeface="Arial" panose="020B0604020202020204" pitchFamily="34" charset="0"/>
              <a:buChar char="•"/>
            </a:pPr>
            <a:r>
              <a:rPr lang="en-US" dirty="0"/>
              <a:t>No moving parts</a:t>
            </a:r>
          </a:p>
        </p:txBody>
      </p:sp>
      <p:pic>
        <p:nvPicPr>
          <p:cNvPr id="19" name="Picture 18" descr="Icon&#10;&#10;Description automatically generated">
            <a:extLst>
              <a:ext uri="{FF2B5EF4-FFF2-40B4-BE49-F238E27FC236}">
                <a16:creationId xmlns:a16="http://schemas.microsoft.com/office/drawing/2014/main" id="{90F74A1B-41A9-D94C-B619-D1968F01E499}"/>
              </a:ext>
            </a:extLst>
          </p:cNvPr>
          <p:cNvPicPr>
            <a:picLocks noChangeAspect="1"/>
          </p:cNvPicPr>
          <p:nvPr/>
        </p:nvPicPr>
        <p:blipFill>
          <a:blip r:embed="rId5"/>
          <a:stretch>
            <a:fillRect/>
          </a:stretch>
        </p:blipFill>
        <p:spPr>
          <a:xfrm>
            <a:off x="-6096" y="5730865"/>
            <a:ext cx="844296" cy="1127135"/>
          </a:xfrm>
          <a:prstGeom prst="rect">
            <a:avLst/>
          </a:prstGeom>
        </p:spPr>
      </p:pic>
      <p:sp>
        <p:nvSpPr>
          <p:cNvPr id="3" name="TextBox 2">
            <a:extLst>
              <a:ext uri="{FF2B5EF4-FFF2-40B4-BE49-F238E27FC236}">
                <a16:creationId xmlns:a16="http://schemas.microsoft.com/office/drawing/2014/main" id="{0DED5476-49E9-1041-9682-75E7FCAE0915}"/>
              </a:ext>
            </a:extLst>
          </p:cNvPr>
          <p:cNvSpPr txBox="1"/>
          <p:nvPr/>
        </p:nvSpPr>
        <p:spPr>
          <a:xfrm>
            <a:off x="4317676" y="6344583"/>
            <a:ext cx="7634206" cy="276999"/>
          </a:xfrm>
          <a:prstGeom prst="rect">
            <a:avLst/>
          </a:prstGeom>
          <a:noFill/>
        </p:spPr>
        <p:txBody>
          <a:bodyPr wrap="none" rtlCol="0">
            <a:spAutoFit/>
          </a:bodyPr>
          <a:lstStyle/>
          <a:p>
            <a:r>
              <a:rPr lang="en-US" sz="1200" dirty="0"/>
              <a:t>Source: https://</a:t>
            </a:r>
            <a:r>
              <a:rPr lang="en-US" sz="1200" dirty="0" err="1"/>
              <a:t>www.express.co.uk</a:t>
            </a:r>
            <a:r>
              <a:rPr lang="en-US" sz="1200" dirty="0"/>
              <a:t>/news/science/1087295/</a:t>
            </a:r>
            <a:r>
              <a:rPr lang="en-US" sz="1200" dirty="0" err="1"/>
              <a:t>nasa</a:t>
            </a:r>
            <a:r>
              <a:rPr lang="en-US" sz="1200" dirty="0"/>
              <a:t>-</a:t>
            </a:r>
            <a:r>
              <a:rPr lang="en-US" sz="1200" dirty="0" err="1"/>
              <a:t>spherex</a:t>
            </a:r>
            <a:r>
              <a:rPr lang="en-US" sz="1200" dirty="0"/>
              <a:t>-mission-big-bang-universe-origin-space-news</a:t>
            </a:r>
          </a:p>
        </p:txBody>
      </p:sp>
    </p:spTree>
    <p:extLst>
      <p:ext uri="{BB962C8B-B14F-4D97-AF65-F5344CB8AC3E}">
        <p14:creationId xmlns:p14="http://schemas.microsoft.com/office/powerpoint/2010/main" val="68675970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B9A45C5-8E0B-024C-9FED-A1906AD43DA1}"/>
              </a:ext>
            </a:extLst>
          </p:cNvPr>
          <p:cNvPicPr>
            <a:picLocks noChangeAspect="1"/>
          </p:cNvPicPr>
          <p:nvPr/>
        </p:nvPicPr>
        <p:blipFill rotWithShape="1">
          <a:blip r:embed="rId3">
            <a:alphaModFix/>
          </a:blip>
          <a:srcRect l="22991" r="10301"/>
          <a:stretch/>
        </p:blipFill>
        <p:spPr>
          <a:xfrm>
            <a:off x="-4" y="-3"/>
            <a:ext cx="8133052" cy="6858000"/>
          </a:xfrm>
          <a:prstGeom prst="rect">
            <a:avLst/>
          </a:prstGeom>
        </p:spPr>
      </p:pic>
      <p:sp>
        <p:nvSpPr>
          <p:cNvPr id="29" name="Rectangle 28">
            <a:extLst>
              <a:ext uri="{FF2B5EF4-FFF2-40B4-BE49-F238E27FC236}">
                <a16:creationId xmlns:a16="http://schemas.microsoft.com/office/drawing/2014/main" id="{A7F51CEE-641F-4DE6-B307-0646868AF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57DFDEC-31D7-4342-AEC4-737E09E18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378" y="891540"/>
            <a:ext cx="651182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6BD1D3-5360-244E-8EC2-78469947C4E2}"/>
              </a:ext>
            </a:extLst>
          </p:cNvPr>
          <p:cNvSpPr>
            <a:spLocks noGrp="1"/>
          </p:cNvSpPr>
          <p:nvPr>
            <p:ph type="title"/>
          </p:nvPr>
        </p:nvSpPr>
        <p:spPr>
          <a:xfrm>
            <a:off x="1348302" y="1054121"/>
            <a:ext cx="4797987" cy="1193853"/>
          </a:xfrm>
        </p:spPr>
        <p:txBody>
          <a:bodyPr vert="horz" lIns="91440" tIns="45720" rIns="91440" bIns="45720" rtlCol="0" anchor="ctr">
            <a:normAutofit/>
          </a:bodyPr>
          <a:lstStyle/>
          <a:p>
            <a:r>
              <a:rPr lang="en-US" sz="4000" u="sng" kern="1200">
                <a:solidFill>
                  <a:schemeClr val="tx1"/>
                </a:solidFill>
                <a:latin typeface="+mj-lt"/>
                <a:ea typeface="+mj-ea"/>
                <a:cs typeface="+mj-cs"/>
              </a:rPr>
              <a:t>SPHEREx Slew Plan</a:t>
            </a:r>
          </a:p>
        </p:txBody>
      </p:sp>
      <p:pic>
        <p:nvPicPr>
          <p:cNvPr id="7" name="Content Placeholder 6" descr="A satellite in space&#10;&#10;Description automatically generated with low confidence">
            <a:extLst>
              <a:ext uri="{FF2B5EF4-FFF2-40B4-BE49-F238E27FC236}">
                <a16:creationId xmlns:a16="http://schemas.microsoft.com/office/drawing/2014/main" id="{CCA3221B-6D19-6E45-AB4B-23A69B49B0B3}"/>
              </a:ext>
            </a:extLst>
          </p:cNvPr>
          <p:cNvPicPr>
            <a:picLocks noGrp="1" noChangeAspect="1"/>
          </p:cNvPicPr>
          <p:nvPr>
            <p:ph idx="1"/>
          </p:nvPr>
        </p:nvPicPr>
        <p:blipFill rotWithShape="1">
          <a:blip r:embed="rId4">
            <a:alphaModFix/>
          </a:blip>
          <a:srcRect l="10777" r="-1" b="-1"/>
          <a:stretch/>
        </p:blipFill>
        <p:spPr>
          <a:xfrm>
            <a:off x="8133052" y="10"/>
            <a:ext cx="4058948" cy="2285990"/>
          </a:xfrm>
          <a:prstGeom prst="rect">
            <a:avLst/>
          </a:prstGeom>
        </p:spPr>
      </p:pic>
      <p:pic>
        <p:nvPicPr>
          <p:cNvPr id="9" name="Picture 8" descr="A satellite in outer space&#10;&#10;Description automatically generated with medium confidence">
            <a:extLst>
              <a:ext uri="{FF2B5EF4-FFF2-40B4-BE49-F238E27FC236}">
                <a16:creationId xmlns:a16="http://schemas.microsoft.com/office/drawing/2014/main" id="{45E1AF3D-583C-6643-82EF-7A7A12406E76}"/>
              </a:ext>
            </a:extLst>
          </p:cNvPr>
          <p:cNvPicPr>
            <a:picLocks noChangeAspect="1"/>
          </p:cNvPicPr>
          <p:nvPr/>
        </p:nvPicPr>
        <p:blipFill rotWithShape="1">
          <a:blip r:embed="rId5">
            <a:alphaModFix/>
          </a:blip>
          <a:srcRect r="9447" b="1"/>
          <a:stretch/>
        </p:blipFill>
        <p:spPr>
          <a:xfrm>
            <a:off x="8133051" y="2287663"/>
            <a:ext cx="4058949" cy="2286000"/>
          </a:xfrm>
          <a:prstGeom prst="rect">
            <a:avLst/>
          </a:prstGeom>
        </p:spPr>
      </p:pic>
      <p:cxnSp>
        <p:nvCxnSpPr>
          <p:cNvPr id="33" name="Straight Connector 32">
            <a:extLst>
              <a:ext uri="{FF2B5EF4-FFF2-40B4-BE49-F238E27FC236}">
                <a16:creationId xmlns:a16="http://schemas.microsoft.com/office/drawing/2014/main" id="{90E1A876-3ED5-4C4E-9DEE-4392E08E48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6694" y="2293166"/>
            <a:ext cx="4071292"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249B482-FC05-494E-B1B9-317380CF7482}"/>
              </a:ext>
            </a:extLst>
          </p:cNvPr>
          <p:cNvSpPr txBox="1"/>
          <p:nvPr/>
        </p:nvSpPr>
        <p:spPr>
          <a:xfrm>
            <a:off x="1365842" y="2408844"/>
            <a:ext cx="4780444" cy="3391224"/>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2000" b="1" dirty="0"/>
              <a:t>Orbit Details/Criteria</a:t>
            </a:r>
            <a:endParaRPr lang="en-US" sz="2000" dirty="0"/>
          </a:p>
          <a:p>
            <a:pPr marL="285750" indent="-228600">
              <a:lnSpc>
                <a:spcPct val="90000"/>
              </a:lnSpc>
              <a:spcAft>
                <a:spcPts val="600"/>
              </a:spcAft>
              <a:buFont typeface="Arial" panose="020B0604020202020204" pitchFamily="34" charset="0"/>
              <a:buChar char="•"/>
            </a:pPr>
            <a:r>
              <a:rPr lang="en-US" sz="2000" dirty="0"/>
              <a:t>Orbits Longitudinally</a:t>
            </a:r>
          </a:p>
          <a:p>
            <a:pPr marL="285750" indent="-228600">
              <a:lnSpc>
                <a:spcPct val="90000"/>
              </a:lnSpc>
              <a:spcAft>
                <a:spcPts val="600"/>
              </a:spcAft>
              <a:buFont typeface="Arial" panose="020B0604020202020204" pitchFamily="34" charset="0"/>
              <a:buChar char="•"/>
            </a:pPr>
            <a:r>
              <a:rPr lang="en-US" sz="2000" dirty="0"/>
              <a:t>Needs to avoid Sun, Earth, Moon, and South Atlantic Anomaly</a:t>
            </a:r>
          </a:p>
          <a:p>
            <a:pPr marL="742950" lvl="1" indent="-228600">
              <a:lnSpc>
                <a:spcPct val="90000"/>
              </a:lnSpc>
              <a:spcAft>
                <a:spcPts val="600"/>
              </a:spcAft>
              <a:buFont typeface="Arial" panose="020B0604020202020204" pitchFamily="34" charset="0"/>
              <a:buChar char="•"/>
            </a:pPr>
            <a:r>
              <a:rPr lang="en-US" sz="2000" dirty="0"/>
              <a:t>Sun avoidance: 91 degrees</a:t>
            </a:r>
          </a:p>
          <a:p>
            <a:pPr marL="742950" lvl="1" indent="-228600">
              <a:lnSpc>
                <a:spcPct val="90000"/>
              </a:lnSpc>
              <a:spcAft>
                <a:spcPts val="600"/>
              </a:spcAft>
              <a:buFont typeface="Arial" panose="020B0604020202020204" pitchFamily="34" charset="0"/>
              <a:buChar char="•"/>
            </a:pPr>
            <a:r>
              <a:rPr lang="en-US" sz="2000" dirty="0"/>
              <a:t>Moon avoidance: 30 degrees</a:t>
            </a:r>
          </a:p>
          <a:p>
            <a:pPr marL="742950" lvl="1" indent="-228600">
              <a:lnSpc>
                <a:spcPct val="90000"/>
              </a:lnSpc>
              <a:spcAft>
                <a:spcPts val="600"/>
              </a:spcAft>
              <a:buFont typeface="Arial" panose="020B0604020202020204" pitchFamily="34" charset="0"/>
              <a:buChar char="•"/>
            </a:pPr>
            <a:r>
              <a:rPr lang="en-US" sz="2000" dirty="0"/>
              <a:t>Earth Avoidance: 40 degrees</a:t>
            </a:r>
          </a:p>
          <a:p>
            <a:pPr marL="285750" indent="-228600">
              <a:lnSpc>
                <a:spcPct val="90000"/>
              </a:lnSpc>
              <a:spcAft>
                <a:spcPts val="600"/>
              </a:spcAft>
              <a:buFont typeface="Arial" panose="020B0604020202020204" pitchFamily="34" charset="0"/>
              <a:buChar char="•"/>
            </a:pPr>
            <a:r>
              <a:rPr lang="en-US" sz="2000" dirty="0"/>
              <a:t>No moving parts, so satellite must have avoidance pre-defined</a:t>
            </a:r>
          </a:p>
          <a:p>
            <a:pPr marL="57150">
              <a:lnSpc>
                <a:spcPct val="90000"/>
              </a:lnSpc>
              <a:spcAft>
                <a:spcPts val="600"/>
              </a:spcAft>
            </a:pPr>
            <a:endParaRPr lang="en-US" sz="1400" dirty="0"/>
          </a:p>
          <a:p>
            <a:pPr marL="57150">
              <a:lnSpc>
                <a:spcPct val="90000"/>
              </a:lnSpc>
              <a:spcAft>
                <a:spcPts val="600"/>
              </a:spcAft>
            </a:pPr>
            <a:r>
              <a:rPr lang="en-US" sz="1400" dirty="0"/>
              <a:t>Survey Diagrams Source: </a:t>
            </a:r>
            <a:r>
              <a:rPr lang="en-US" sz="1400" dirty="0">
                <a:hlinkClick r:id="rId6"/>
              </a:rPr>
              <a:t>https://spherex.caltech.edu/Survey.html</a:t>
            </a:r>
            <a:endParaRPr lang="en-US" sz="1400" dirty="0"/>
          </a:p>
          <a:p>
            <a:pPr marL="57150">
              <a:lnSpc>
                <a:spcPct val="90000"/>
              </a:lnSpc>
              <a:spcAft>
                <a:spcPts val="600"/>
              </a:spcAft>
            </a:pPr>
            <a:endParaRPr lang="en-US" sz="1400" dirty="0"/>
          </a:p>
        </p:txBody>
      </p:sp>
      <p:pic>
        <p:nvPicPr>
          <p:cNvPr id="22" name="Picture 21" descr="Chart&#10;&#10;Description automatically generated">
            <a:extLst>
              <a:ext uri="{FF2B5EF4-FFF2-40B4-BE49-F238E27FC236}">
                <a16:creationId xmlns:a16="http://schemas.microsoft.com/office/drawing/2014/main" id="{E657E4DF-4C05-3045-B7E0-F97B8654B00D}"/>
              </a:ext>
            </a:extLst>
          </p:cNvPr>
          <p:cNvPicPr>
            <a:picLocks noChangeAspect="1"/>
          </p:cNvPicPr>
          <p:nvPr/>
        </p:nvPicPr>
        <p:blipFill rotWithShape="1">
          <a:blip r:embed="rId7">
            <a:alphaModFix/>
          </a:blip>
          <a:srcRect r="9889" b="-1"/>
          <a:stretch/>
        </p:blipFill>
        <p:spPr>
          <a:xfrm>
            <a:off x="8133052" y="4572000"/>
            <a:ext cx="4058949" cy="2286000"/>
          </a:xfrm>
          <a:prstGeom prst="rect">
            <a:avLst/>
          </a:prstGeom>
        </p:spPr>
      </p:pic>
      <p:cxnSp>
        <p:nvCxnSpPr>
          <p:cNvPr id="35" name="Straight Connector 34">
            <a:extLst>
              <a:ext uri="{FF2B5EF4-FFF2-40B4-BE49-F238E27FC236}">
                <a16:creationId xmlns:a16="http://schemas.microsoft.com/office/drawing/2014/main" id="{A80AAE57-F63E-4FC8-BDBD-1128A8F24C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6694" y="4579166"/>
            <a:ext cx="4065304"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AD88000-B998-4013-98E1-AB42ECDBDE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pic>
        <p:nvPicPr>
          <p:cNvPr id="30" name="Picture 29" descr="Icon&#10;&#10;Description automatically generated">
            <a:extLst>
              <a:ext uri="{FF2B5EF4-FFF2-40B4-BE49-F238E27FC236}">
                <a16:creationId xmlns:a16="http://schemas.microsoft.com/office/drawing/2014/main" id="{D5FA6111-BFA0-0240-9B76-A43EF822DFAC}"/>
              </a:ext>
            </a:extLst>
          </p:cNvPr>
          <p:cNvPicPr>
            <a:picLocks noChangeAspect="1"/>
          </p:cNvPicPr>
          <p:nvPr/>
        </p:nvPicPr>
        <p:blipFill>
          <a:blip r:embed="rId8"/>
          <a:stretch>
            <a:fillRect/>
          </a:stretch>
        </p:blipFill>
        <p:spPr>
          <a:xfrm>
            <a:off x="-3047" y="5730865"/>
            <a:ext cx="844296" cy="1127135"/>
          </a:xfrm>
          <a:prstGeom prst="rect">
            <a:avLst/>
          </a:prstGeom>
        </p:spPr>
      </p:pic>
    </p:spTree>
    <p:extLst>
      <p:ext uri="{BB962C8B-B14F-4D97-AF65-F5344CB8AC3E}">
        <p14:creationId xmlns:p14="http://schemas.microsoft.com/office/powerpoint/2010/main" val="3043679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73E741D-8AFF-264A-9568-FDEC3A2687D9}"/>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0488AD5-E4E1-DE4F-9AB7-B0C5CF94AD32}"/>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Why Care About Bright Planets?</a:t>
            </a:r>
          </a:p>
        </p:txBody>
      </p:sp>
      <p:sp>
        <p:nvSpPr>
          <p:cNvPr id="9" name="Content Placeholder 8">
            <a:extLst>
              <a:ext uri="{FF2B5EF4-FFF2-40B4-BE49-F238E27FC236}">
                <a16:creationId xmlns:a16="http://schemas.microsoft.com/office/drawing/2014/main" id="{57836264-6693-4816-BFB9-66C6409E8C46}"/>
              </a:ext>
            </a:extLst>
          </p:cNvPr>
          <p:cNvSpPr>
            <a:spLocks noGrp="1"/>
          </p:cNvSpPr>
          <p:nvPr>
            <p:ph idx="1"/>
          </p:nvPr>
        </p:nvSpPr>
        <p:spPr>
          <a:xfrm>
            <a:off x="838200" y="1788555"/>
            <a:ext cx="5106600" cy="4591224"/>
          </a:xfrm>
        </p:spPr>
        <p:txBody>
          <a:bodyPr>
            <a:normAutofit fontScale="92500" lnSpcReduction="10000"/>
          </a:bodyPr>
          <a:lstStyle/>
          <a:p>
            <a:r>
              <a:rPr lang="en-US" dirty="0" err="1">
                <a:solidFill>
                  <a:srgbClr val="FFFFFF"/>
                </a:solidFill>
              </a:rPr>
              <a:t>SPHEREx</a:t>
            </a:r>
            <a:r>
              <a:rPr lang="en-US" dirty="0">
                <a:solidFill>
                  <a:srgbClr val="FFFFFF"/>
                </a:solidFill>
              </a:rPr>
              <a:t> has very sensitive equipment/sensors</a:t>
            </a:r>
          </a:p>
          <a:p>
            <a:r>
              <a:rPr lang="en-US" dirty="0">
                <a:solidFill>
                  <a:srgbClr val="FFFFFF"/>
                </a:solidFill>
              </a:rPr>
              <a:t>Jupiter, Mars, and Saturn are three of the brightest objects in the sky</a:t>
            </a:r>
          </a:p>
          <a:p>
            <a:pPr lvl="1"/>
            <a:r>
              <a:rPr lang="en-US" dirty="0">
                <a:solidFill>
                  <a:srgbClr val="FFFFFF"/>
                </a:solidFill>
              </a:rPr>
              <a:t>Planets move quite a bit during the mission</a:t>
            </a:r>
          </a:p>
          <a:p>
            <a:pPr lvl="1"/>
            <a:r>
              <a:rPr lang="en-US" dirty="0">
                <a:solidFill>
                  <a:srgbClr val="FFFFFF"/>
                </a:solidFill>
              </a:rPr>
              <a:t>Venus is close to the Sun, so Sun avoidance will cover Venus avoidance</a:t>
            </a:r>
          </a:p>
          <a:p>
            <a:r>
              <a:rPr lang="en-US" dirty="0">
                <a:solidFill>
                  <a:srgbClr val="FFFFFF"/>
                </a:solidFill>
              </a:rPr>
              <a:t>The light reflected by the planets could oversaturate </a:t>
            </a:r>
            <a:r>
              <a:rPr lang="en-US" dirty="0" err="1">
                <a:solidFill>
                  <a:srgbClr val="FFFFFF"/>
                </a:solidFill>
              </a:rPr>
              <a:t>SPHEREx</a:t>
            </a:r>
            <a:r>
              <a:rPr lang="en-US" dirty="0">
                <a:solidFill>
                  <a:srgbClr val="FFFFFF"/>
                </a:solidFill>
              </a:rPr>
              <a:t> detectors, nullifying any observations made at the time </a:t>
            </a:r>
          </a:p>
        </p:txBody>
      </p:sp>
      <p:sp>
        <p:nvSpPr>
          <p:cNvPr id="8" name="TextBox 7">
            <a:extLst>
              <a:ext uri="{FF2B5EF4-FFF2-40B4-BE49-F238E27FC236}">
                <a16:creationId xmlns:a16="http://schemas.microsoft.com/office/drawing/2014/main" id="{EC603E1C-4A7E-8E40-91DE-0A8C0DD43B97}"/>
              </a:ext>
            </a:extLst>
          </p:cNvPr>
          <p:cNvSpPr txBox="1"/>
          <p:nvPr/>
        </p:nvSpPr>
        <p:spPr>
          <a:xfrm>
            <a:off x="5683557" y="6050087"/>
            <a:ext cx="3076833" cy="646331"/>
          </a:xfrm>
          <a:prstGeom prst="rect">
            <a:avLst/>
          </a:prstGeom>
          <a:noFill/>
        </p:spPr>
        <p:txBody>
          <a:bodyPr wrap="square" rtlCol="0">
            <a:spAutoFit/>
          </a:bodyPr>
          <a:lstStyle/>
          <a:p>
            <a:pPr algn="ctr"/>
            <a:r>
              <a:rPr lang="en-US" dirty="0"/>
              <a:t>Reflectivity of Jupiter at near-infrared wavelengths</a:t>
            </a:r>
          </a:p>
        </p:txBody>
      </p:sp>
      <p:pic>
        <p:nvPicPr>
          <p:cNvPr id="4" name="Picture 3" descr="Chart, histogram&#10;&#10;Description automatically generated">
            <a:extLst>
              <a:ext uri="{FF2B5EF4-FFF2-40B4-BE49-F238E27FC236}">
                <a16:creationId xmlns:a16="http://schemas.microsoft.com/office/drawing/2014/main" id="{F07C5210-DDB3-C341-826E-7233C1B91587}"/>
              </a:ext>
            </a:extLst>
          </p:cNvPr>
          <p:cNvPicPr>
            <a:picLocks noChangeAspect="1"/>
          </p:cNvPicPr>
          <p:nvPr/>
        </p:nvPicPr>
        <p:blipFill>
          <a:blip r:embed="rId4"/>
          <a:stretch>
            <a:fillRect/>
          </a:stretch>
        </p:blipFill>
        <p:spPr>
          <a:xfrm>
            <a:off x="5812220" y="3752193"/>
            <a:ext cx="2819509" cy="2304420"/>
          </a:xfrm>
          <a:prstGeom prst="rect">
            <a:avLst/>
          </a:prstGeom>
        </p:spPr>
      </p:pic>
      <p:pic>
        <p:nvPicPr>
          <p:cNvPr id="10" name="Picture 9" descr="Chart&#10;&#10;Description automatically generated with low confidence">
            <a:extLst>
              <a:ext uri="{FF2B5EF4-FFF2-40B4-BE49-F238E27FC236}">
                <a16:creationId xmlns:a16="http://schemas.microsoft.com/office/drawing/2014/main" id="{731A4795-01BE-854E-870C-8428E62A3AA4}"/>
              </a:ext>
            </a:extLst>
          </p:cNvPr>
          <p:cNvPicPr>
            <a:picLocks noChangeAspect="1"/>
          </p:cNvPicPr>
          <p:nvPr/>
        </p:nvPicPr>
        <p:blipFill>
          <a:blip r:embed="rId5"/>
          <a:stretch>
            <a:fillRect/>
          </a:stretch>
        </p:blipFill>
        <p:spPr>
          <a:xfrm>
            <a:off x="8760390" y="3752193"/>
            <a:ext cx="2900854" cy="2325950"/>
          </a:xfrm>
          <a:prstGeom prst="rect">
            <a:avLst/>
          </a:prstGeom>
        </p:spPr>
      </p:pic>
      <p:sp>
        <p:nvSpPr>
          <p:cNvPr id="14" name="TextBox 13">
            <a:extLst>
              <a:ext uri="{FF2B5EF4-FFF2-40B4-BE49-F238E27FC236}">
                <a16:creationId xmlns:a16="http://schemas.microsoft.com/office/drawing/2014/main" id="{E610C979-1B66-D444-9C05-4755D14CAABA}"/>
              </a:ext>
            </a:extLst>
          </p:cNvPr>
          <p:cNvSpPr txBox="1"/>
          <p:nvPr/>
        </p:nvSpPr>
        <p:spPr>
          <a:xfrm>
            <a:off x="8741277" y="6056613"/>
            <a:ext cx="2919967" cy="646331"/>
          </a:xfrm>
          <a:prstGeom prst="rect">
            <a:avLst/>
          </a:prstGeom>
          <a:noFill/>
        </p:spPr>
        <p:txBody>
          <a:bodyPr wrap="none" rtlCol="0">
            <a:spAutoFit/>
          </a:bodyPr>
          <a:lstStyle/>
          <a:p>
            <a:r>
              <a:rPr lang="en-US" dirty="0"/>
              <a:t>Reflectivity of Saturn at near-</a:t>
            </a:r>
          </a:p>
          <a:p>
            <a:pPr algn="ctr"/>
            <a:r>
              <a:rPr lang="en-US" dirty="0"/>
              <a:t>Infrared wavelengths</a:t>
            </a:r>
          </a:p>
        </p:txBody>
      </p:sp>
      <p:pic>
        <p:nvPicPr>
          <p:cNvPr id="16" name="Picture 15" descr="A picture containing diagram&#10;&#10;Description automatically generated">
            <a:extLst>
              <a:ext uri="{FF2B5EF4-FFF2-40B4-BE49-F238E27FC236}">
                <a16:creationId xmlns:a16="http://schemas.microsoft.com/office/drawing/2014/main" id="{C1201277-FE4F-6E4B-863D-E08B3623B7EB}"/>
              </a:ext>
            </a:extLst>
          </p:cNvPr>
          <p:cNvPicPr>
            <a:picLocks noChangeAspect="1"/>
          </p:cNvPicPr>
          <p:nvPr/>
        </p:nvPicPr>
        <p:blipFill>
          <a:blip r:embed="rId6"/>
          <a:stretch>
            <a:fillRect/>
          </a:stretch>
        </p:blipFill>
        <p:spPr>
          <a:xfrm>
            <a:off x="8760390" y="495022"/>
            <a:ext cx="5837590" cy="2429517"/>
          </a:xfrm>
          <a:prstGeom prst="rect">
            <a:avLst/>
          </a:prstGeom>
        </p:spPr>
      </p:pic>
      <p:sp>
        <p:nvSpPr>
          <p:cNvPr id="17" name="TextBox 16">
            <a:extLst>
              <a:ext uri="{FF2B5EF4-FFF2-40B4-BE49-F238E27FC236}">
                <a16:creationId xmlns:a16="http://schemas.microsoft.com/office/drawing/2014/main" id="{46CD9F60-919B-7642-8289-330661C87476}"/>
              </a:ext>
            </a:extLst>
          </p:cNvPr>
          <p:cNvSpPr txBox="1"/>
          <p:nvPr/>
        </p:nvSpPr>
        <p:spPr>
          <a:xfrm>
            <a:off x="8760390" y="2924539"/>
            <a:ext cx="2822010" cy="646331"/>
          </a:xfrm>
          <a:prstGeom prst="rect">
            <a:avLst/>
          </a:prstGeom>
          <a:noFill/>
        </p:spPr>
        <p:txBody>
          <a:bodyPr wrap="square" rtlCol="0">
            <a:spAutoFit/>
          </a:bodyPr>
          <a:lstStyle/>
          <a:p>
            <a:pPr algn="ctr"/>
            <a:r>
              <a:rPr lang="en-US" dirty="0"/>
              <a:t>Reflectivity of Mars at near-</a:t>
            </a:r>
          </a:p>
          <a:p>
            <a:pPr algn="ctr"/>
            <a:r>
              <a:rPr lang="en-US" dirty="0"/>
              <a:t>Infrared wavelengths</a:t>
            </a:r>
          </a:p>
        </p:txBody>
      </p:sp>
      <p:pic>
        <p:nvPicPr>
          <p:cNvPr id="18" name="Picture 17" descr="Icon&#10;&#10;Description automatically generated">
            <a:extLst>
              <a:ext uri="{FF2B5EF4-FFF2-40B4-BE49-F238E27FC236}">
                <a16:creationId xmlns:a16="http://schemas.microsoft.com/office/drawing/2014/main" id="{5D8DF31D-BEA7-F640-A853-B2B0F210B22A}"/>
              </a:ext>
            </a:extLst>
          </p:cNvPr>
          <p:cNvPicPr>
            <a:picLocks noChangeAspect="1"/>
          </p:cNvPicPr>
          <p:nvPr/>
        </p:nvPicPr>
        <p:blipFill>
          <a:blip r:embed="rId7"/>
          <a:stretch>
            <a:fillRect/>
          </a:stretch>
        </p:blipFill>
        <p:spPr>
          <a:xfrm>
            <a:off x="-15652" y="5730865"/>
            <a:ext cx="844296" cy="1127135"/>
          </a:xfrm>
          <a:prstGeom prst="rect">
            <a:avLst/>
          </a:prstGeom>
        </p:spPr>
      </p:pic>
    </p:spTree>
    <p:extLst>
      <p:ext uri="{BB962C8B-B14F-4D97-AF65-F5344CB8AC3E}">
        <p14:creationId xmlns:p14="http://schemas.microsoft.com/office/powerpoint/2010/main" val="54192088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9B2674C-1AEF-804A-8E30-475681EE35B3}"/>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524511E-2D6B-2C40-8C2A-85CA06A7D5B7}"/>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Bright Planet Locations</a:t>
            </a:r>
          </a:p>
        </p:txBody>
      </p:sp>
      <p:sp>
        <p:nvSpPr>
          <p:cNvPr id="9" name="Content Placeholder 8">
            <a:extLst>
              <a:ext uri="{FF2B5EF4-FFF2-40B4-BE49-F238E27FC236}">
                <a16:creationId xmlns:a16="http://schemas.microsoft.com/office/drawing/2014/main" id="{D4687194-CE57-4F49-8BD8-EE3182CB20BD}"/>
              </a:ext>
            </a:extLst>
          </p:cNvPr>
          <p:cNvSpPr>
            <a:spLocks noGrp="1"/>
          </p:cNvSpPr>
          <p:nvPr>
            <p:ph idx="1"/>
          </p:nvPr>
        </p:nvSpPr>
        <p:spPr>
          <a:xfrm>
            <a:off x="853377" y="1362329"/>
            <a:ext cx="10515600" cy="4351338"/>
          </a:xfrm>
        </p:spPr>
        <p:txBody>
          <a:bodyPr>
            <a:normAutofit/>
          </a:bodyPr>
          <a:lstStyle/>
          <a:p>
            <a:r>
              <a:rPr lang="en-US" dirty="0">
                <a:solidFill>
                  <a:srgbClr val="FFFFFF"/>
                </a:solidFill>
              </a:rPr>
              <a:t>The following graphs are from personal software tests</a:t>
            </a:r>
          </a:p>
          <a:p>
            <a:r>
              <a:rPr lang="en-US" dirty="0">
                <a:solidFill>
                  <a:srgbClr val="FFFFFF"/>
                </a:solidFill>
              </a:rPr>
              <a:t>These are the targets that would be affected by bright planets under a constraint of 10 degrees</a:t>
            </a:r>
          </a:p>
          <a:p>
            <a:pPr lvl="1"/>
            <a:r>
              <a:rPr lang="en-US" dirty="0">
                <a:solidFill>
                  <a:srgbClr val="FFFFFF"/>
                </a:solidFill>
              </a:rPr>
              <a:t>Constraints are subject to change</a:t>
            </a:r>
          </a:p>
        </p:txBody>
      </p:sp>
      <p:sp>
        <p:nvSpPr>
          <p:cNvPr id="3" name="TextBox 2">
            <a:extLst>
              <a:ext uri="{FF2B5EF4-FFF2-40B4-BE49-F238E27FC236}">
                <a16:creationId xmlns:a16="http://schemas.microsoft.com/office/drawing/2014/main" id="{2863B7A5-5D8E-9040-A19E-4EF6B82D7E21}"/>
              </a:ext>
            </a:extLst>
          </p:cNvPr>
          <p:cNvSpPr txBox="1"/>
          <p:nvPr/>
        </p:nvSpPr>
        <p:spPr>
          <a:xfrm>
            <a:off x="1452108" y="6371471"/>
            <a:ext cx="3626069" cy="369332"/>
          </a:xfrm>
          <a:prstGeom prst="rect">
            <a:avLst/>
          </a:prstGeom>
          <a:noFill/>
        </p:spPr>
        <p:txBody>
          <a:bodyPr wrap="square" rtlCol="0">
            <a:spAutoFit/>
          </a:bodyPr>
          <a:lstStyle/>
          <a:p>
            <a:pPr algn="ctr"/>
            <a:r>
              <a:rPr lang="en-US" dirty="0"/>
              <a:t>Survey at time = 0</a:t>
            </a:r>
          </a:p>
        </p:txBody>
      </p:sp>
      <p:sp>
        <p:nvSpPr>
          <p:cNvPr id="6" name="TextBox 5">
            <a:extLst>
              <a:ext uri="{FF2B5EF4-FFF2-40B4-BE49-F238E27FC236}">
                <a16:creationId xmlns:a16="http://schemas.microsoft.com/office/drawing/2014/main" id="{71BDA3A6-ED6D-974B-BCCF-E7EFFDC837A7}"/>
              </a:ext>
            </a:extLst>
          </p:cNvPr>
          <p:cNvSpPr txBox="1"/>
          <p:nvPr/>
        </p:nvSpPr>
        <p:spPr>
          <a:xfrm>
            <a:off x="7113825" y="6371471"/>
            <a:ext cx="3752193" cy="369332"/>
          </a:xfrm>
          <a:prstGeom prst="rect">
            <a:avLst/>
          </a:prstGeom>
          <a:noFill/>
        </p:spPr>
        <p:txBody>
          <a:bodyPr wrap="square" rtlCol="0">
            <a:spAutoFit/>
          </a:bodyPr>
          <a:lstStyle/>
          <a:p>
            <a:pPr algn="ctr"/>
            <a:r>
              <a:rPr lang="en-US" dirty="0"/>
              <a:t>Survey at time = 1 week</a:t>
            </a:r>
          </a:p>
        </p:txBody>
      </p:sp>
      <p:pic>
        <p:nvPicPr>
          <p:cNvPr id="10" name="Picture 9" descr="Chart&#10;&#10;Description automatically generated with medium confidence">
            <a:extLst>
              <a:ext uri="{FF2B5EF4-FFF2-40B4-BE49-F238E27FC236}">
                <a16:creationId xmlns:a16="http://schemas.microsoft.com/office/drawing/2014/main" id="{FA6288EB-55FD-C846-8E7C-6CC882676D23}"/>
              </a:ext>
            </a:extLst>
          </p:cNvPr>
          <p:cNvPicPr>
            <a:picLocks noChangeAspect="1"/>
          </p:cNvPicPr>
          <p:nvPr/>
        </p:nvPicPr>
        <p:blipFill>
          <a:blip r:embed="rId4"/>
          <a:stretch>
            <a:fillRect/>
          </a:stretch>
        </p:blipFill>
        <p:spPr>
          <a:xfrm>
            <a:off x="1025511" y="3414480"/>
            <a:ext cx="4479261" cy="2839793"/>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icture containing bubble chart&#10;&#10;Description automatically generated">
            <a:extLst>
              <a:ext uri="{FF2B5EF4-FFF2-40B4-BE49-F238E27FC236}">
                <a16:creationId xmlns:a16="http://schemas.microsoft.com/office/drawing/2014/main" id="{90B73A24-7E3D-464D-869E-346003FC5B71}"/>
              </a:ext>
            </a:extLst>
          </p:cNvPr>
          <p:cNvPicPr>
            <a:picLocks noChangeAspect="1"/>
          </p:cNvPicPr>
          <p:nvPr/>
        </p:nvPicPr>
        <p:blipFill>
          <a:blip r:embed="rId5"/>
          <a:stretch>
            <a:fillRect/>
          </a:stretch>
        </p:blipFill>
        <p:spPr>
          <a:xfrm>
            <a:off x="6661178" y="3414481"/>
            <a:ext cx="4479261" cy="2839793"/>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Icon&#10;&#10;Description automatically generated">
            <a:extLst>
              <a:ext uri="{FF2B5EF4-FFF2-40B4-BE49-F238E27FC236}">
                <a16:creationId xmlns:a16="http://schemas.microsoft.com/office/drawing/2014/main" id="{3DACFCAD-1CF4-E346-97EE-9099AE43CCB4}"/>
              </a:ext>
            </a:extLst>
          </p:cNvPr>
          <p:cNvPicPr>
            <a:picLocks noChangeAspect="1"/>
          </p:cNvPicPr>
          <p:nvPr/>
        </p:nvPicPr>
        <p:blipFill>
          <a:blip r:embed="rId6"/>
          <a:stretch>
            <a:fillRect/>
          </a:stretch>
        </p:blipFill>
        <p:spPr>
          <a:xfrm>
            <a:off x="-3038" y="5730865"/>
            <a:ext cx="844296" cy="1127135"/>
          </a:xfrm>
          <a:prstGeom prst="rect">
            <a:avLst/>
          </a:prstGeom>
        </p:spPr>
      </p:pic>
    </p:spTree>
    <p:extLst>
      <p:ext uri="{BB962C8B-B14F-4D97-AF65-F5344CB8AC3E}">
        <p14:creationId xmlns:p14="http://schemas.microsoft.com/office/powerpoint/2010/main" val="118305412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73E741D-8AFF-264A-9568-FDEC3A2687D9}"/>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0488AD5-E4E1-DE4F-9AB7-B0C5CF94AD32}"/>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How do We Measure Planet Brightness? </a:t>
            </a:r>
          </a:p>
        </p:txBody>
      </p:sp>
      <p:sp>
        <p:nvSpPr>
          <p:cNvPr id="9" name="Content Placeholder 8">
            <a:extLst>
              <a:ext uri="{FF2B5EF4-FFF2-40B4-BE49-F238E27FC236}">
                <a16:creationId xmlns:a16="http://schemas.microsoft.com/office/drawing/2014/main" id="{57836264-6693-4816-BFB9-66C6409E8C46}"/>
              </a:ext>
            </a:extLst>
          </p:cNvPr>
          <p:cNvSpPr>
            <a:spLocks noGrp="1"/>
          </p:cNvSpPr>
          <p:nvPr>
            <p:ph idx="1"/>
          </p:nvPr>
        </p:nvSpPr>
        <p:spPr>
          <a:xfrm>
            <a:off x="838199" y="1788555"/>
            <a:ext cx="5415455" cy="4591224"/>
          </a:xfrm>
        </p:spPr>
        <p:txBody>
          <a:bodyPr>
            <a:normAutofit/>
          </a:bodyPr>
          <a:lstStyle/>
          <a:p>
            <a:r>
              <a:rPr lang="en-US" dirty="0">
                <a:solidFill>
                  <a:srgbClr val="FFFFFF"/>
                </a:solidFill>
              </a:rPr>
              <a:t>Upload image to </a:t>
            </a:r>
            <a:r>
              <a:rPr lang="en-US" dirty="0" err="1">
                <a:solidFill>
                  <a:srgbClr val="FFFFFF"/>
                </a:solidFill>
              </a:rPr>
              <a:t>WebPlotDigitizer</a:t>
            </a:r>
            <a:endParaRPr lang="en-US" dirty="0">
              <a:solidFill>
                <a:srgbClr val="FFFFFF"/>
              </a:solidFill>
            </a:endParaRPr>
          </a:p>
          <a:p>
            <a:r>
              <a:rPr lang="en-US" dirty="0">
                <a:solidFill>
                  <a:srgbClr val="FFFFFF"/>
                </a:solidFill>
              </a:rPr>
              <a:t>Manually calibrate axes</a:t>
            </a:r>
          </a:p>
          <a:p>
            <a:r>
              <a:rPr lang="en-US" dirty="0">
                <a:solidFill>
                  <a:srgbClr val="FFFFFF"/>
                </a:solidFill>
              </a:rPr>
              <a:t>Manually click points on graph</a:t>
            </a:r>
          </a:p>
          <a:p>
            <a:r>
              <a:rPr lang="en-US" dirty="0">
                <a:solidFill>
                  <a:srgbClr val="FFFFFF"/>
                </a:solidFill>
              </a:rPr>
              <a:t>Export data-points to CSV file</a:t>
            </a:r>
          </a:p>
          <a:p>
            <a:r>
              <a:rPr lang="en-US" dirty="0">
                <a:solidFill>
                  <a:srgbClr val="FFFFFF"/>
                </a:solidFill>
              </a:rPr>
              <a:t>Use CSV file to run code that calculates AB Mag at each wavelength</a:t>
            </a:r>
          </a:p>
          <a:p>
            <a:r>
              <a:rPr lang="en-US" dirty="0">
                <a:solidFill>
                  <a:srgbClr val="FFFFFF"/>
                </a:solidFill>
              </a:rPr>
              <a:t>Not the most efficient or accurate method, but gives solid estimate of values of graph</a:t>
            </a:r>
          </a:p>
          <a:p>
            <a:endParaRPr lang="en-US" dirty="0">
              <a:solidFill>
                <a:srgbClr val="FFFFFF"/>
              </a:solidFill>
            </a:endParaRPr>
          </a:p>
        </p:txBody>
      </p:sp>
      <p:sp>
        <p:nvSpPr>
          <p:cNvPr id="8" name="TextBox 7">
            <a:extLst>
              <a:ext uri="{FF2B5EF4-FFF2-40B4-BE49-F238E27FC236}">
                <a16:creationId xmlns:a16="http://schemas.microsoft.com/office/drawing/2014/main" id="{EC603E1C-4A7E-8E40-91DE-0A8C0DD43B97}"/>
              </a:ext>
            </a:extLst>
          </p:cNvPr>
          <p:cNvSpPr txBox="1"/>
          <p:nvPr/>
        </p:nvSpPr>
        <p:spPr>
          <a:xfrm>
            <a:off x="7323711" y="3714835"/>
            <a:ext cx="3076833" cy="369332"/>
          </a:xfrm>
          <a:prstGeom prst="rect">
            <a:avLst/>
          </a:prstGeom>
          <a:noFill/>
        </p:spPr>
        <p:txBody>
          <a:bodyPr wrap="square" rtlCol="0">
            <a:spAutoFit/>
          </a:bodyPr>
          <a:lstStyle/>
          <a:p>
            <a:pPr algn="ctr"/>
            <a:r>
              <a:rPr lang="en-US" dirty="0"/>
              <a:t>Aligning axes</a:t>
            </a:r>
          </a:p>
        </p:txBody>
      </p:sp>
      <p:sp>
        <p:nvSpPr>
          <p:cNvPr id="14" name="TextBox 13">
            <a:extLst>
              <a:ext uri="{FF2B5EF4-FFF2-40B4-BE49-F238E27FC236}">
                <a16:creationId xmlns:a16="http://schemas.microsoft.com/office/drawing/2014/main" id="{E610C979-1B66-D444-9C05-4755D14CAABA}"/>
              </a:ext>
            </a:extLst>
          </p:cNvPr>
          <p:cNvSpPr txBox="1"/>
          <p:nvPr/>
        </p:nvSpPr>
        <p:spPr>
          <a:xfrm>
            <a:off x="7074042" y="6287796"/>
            <a:ext cx="3576172" cy="369332"/>
          </a:xfrm>
          <a:prstGeom prst="rect">
            <a:avLst/>
          </a:prstGeom>
          <a:noFill/>
        </p:spPr>
        <p:txBody>
          <a:bodyPr wrap="none" rtlCol="0">
            <a:spAutoFit/>
          </a:bodyPr>
          <a:lstStyle/>
          <a:p>
            <a:r>
              <a:rPr lang="en-US" dirty="0"/>
              <a:t>Manually selecting points on graph</a:t>
            </a:r>
          </a:p>
        </p:txBody>
      </p:sp>
      <p:pic>
        <p:nvPicPr>
          <p:cNvPr id="6" name="Picture 5" descr="Graphical user interface&#10;&#10;Description automatically generated">
            <a:extLst>
              <a:ext uri="{FF2B5EF4-FFF2-40B4-BE49-F238E27FC236}">
                <a16:creationId xmlns:a16="http://schemas.microsoft.com/office/drawing/2014/main" id="{35F66DBD-3171-DB40-81DF-4BEC809EA538}"/>
              </a:ext>
            </a:extLst>
          </p:cNvPr>
          <p:cNvPicPr>
            <a:picLocks noChangeAspect="1"/>
          </p:cNvPicPr>
          <p:nvPr/>
        </p:nvPicPr>
        <p:blipFill>
          <a:blip r:embed="rId4"/>
          <a:stretch>
            <a:fillRect/>
          </a:stretch>
        </p:blipFill>
        <p:spPr>
          <a:xfrm>
            <a:off x="7094110" y="1599846"/>
            <a:ext cx="3536033" cy="2066544"/>
          </a:xfrm>
          <a:prstGeom prst="rect">
            <a:avLst/>
          </a:prstGeom>
        </p:spPr>
      </p:pic>
      <p:pic>
        <p:nvPicPr>
          <p:cNvPr id="11" name="Picture 10" descr="Chart, histogram&#10;&#10;Description automatically generated">
            <a:extLst>
              <a:ext uri="{FF2B5EF4-FFF2-40B4-BE49-F238E27FC236}">
                <a16:creationId xmlns:a16="http://schemas.microsoft.com/office/drawing/2014/main" id="{731F5A1B-8FAD-0044-B221-A7578AEEAA15}"/>
              </a:ext>
            </a:extLst>
          </p:cNvPr>
          <p:cNvPicPr>
            <a:picLocks noChangeAspect="1"/>
          </p:cNvPicPr>
          <p:nvPr/>
        </p:nvPicPr>
        <p:blipFill>
          <a:blip r:embed="rId5"/>
          <a:stretch>
            <a:fillRect/>
          </a:stretch>
        </p:blipFill>
        <p:spPr>
          <a:xfrm>
            <a:off x="7109618" y="4224887"/>
            <a:ext cx="3540596" cy="2062909"/>
          </a:xfrm>
          <a:prstGeom prst="rect">
            <a:avLst/>
          </a:prstGeom>
        </p:spPr>
      </p:pic>
      <p:pic>
        <p:nvPicPr>
          <p:cNvPr id="18" name="Picture 17" descr="Icon&#10;&#10;Description automatically generated">
            <a:extLst>
              <a:ext uri="{FF2B5EF4-FFF2-40B4-BE49-F238E27FC236}">
                <a16:creationId xmlns:a16="http://schemas.microsoft.com/office/drawing/2014/main" id="{4C936D3A-A8CB-2744-B895-9C042FDD93A8}"/>
              </a:ext>
            </a:extLst>
          </p:cNvPr>
          <p:cNvPicPr>
            <a:picLocks noChangeAspect="1"/>
          </p:cNvPicPr>
          <p:nvPr/>
        </p:nvPicPr>
        <p:blipFill>
          <a:blip r:embed="rId6"/>
          <a:stretch>
            <a:fillRect/>
          </a:stretch>
        </p:blipFill>
        <p:spPr>
          <a:xfrm>
            <a:off x="-3038" y="5730865"/>
            <a:ext cx="844296" cy="1127135"/>
          </a:xfrm>
          <a:prstGeom prst="rect">
            <a:avLst/>
          </a:prstGeom>
        </p:spPr>
      </p:pic>
    </p:spTree>
    <p:extLst>
      <p:ext uri="{BB962C8B-B14F-4D97-AF65-F5344CB8AC3E}">
        <p14:creationId xmlns:p14="http://schemas.microsoft.com/office/powerpoint/2010/main" val="417002872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73E741D-8AFF-264A-9568-FDEC3A2687D9}"/>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0488AD5-E4E1-DE4F-9AB7-B0C5CF94AD32}"/>
              </a:ext>
            </a:extLst>
          </p:cNvPr>
          <p:cNvSpPr>
            <a:spLocks noGrp="1"/>
          </p:cNvSpPr>
          <p:nvPr>
            <p:ph type="title"/>
          </p:nvPr>
        </p:nvSpPr>
        <p:spPr>
          <a:xfrm>
            <a:off x="838200" y="365125"/>
            <a:ext cx="10515600" cy="1325563"/>
          </a:xfrm>
        </p:spPr>
        <p:txBody>
          <a:bodyPr>
            <a:normAutofit/>
          </a:bodyPr>
          <a:lstStyle/>
          <a:p>
            <a:r>
              <a:rPr lang="en-US" u="sng" dirty="0">
                <a:solidFill>
                  <a:srgbClr val="FFFFFF"/>
                </a:solidFill>
              </a:rPr>
              <a:t>Planet Brightness Projections</a:t>
            </a:r>
          </a:p>
        </p:txBody>
      </p:sp>
      <p:sp>
        <p:nvSpPr>
          <p:cNvPr id="9" name="Content Placeholder 8">
            <a:extLst>
              <a:ext uri="{FF2B5EF4-FFF2-40B4-BE49-F238E27FC236}">
                <a16:creationId xmlns:a16="http://schemas.microsoft.com/office/drawing/2014/main" id="{57836264-6693-4816-BFB9-66C6409E8C46}"/>
              </a:ext>
            </a:extLst>
          </p:cNvPr>
          <p:cNvSpPr>
            <a:spLocks noGrp="1"/>
          </p:cNvSpPr>
          <p:nvPr>
            <p:ph idx="1"/>
          </p:nvPr>
        </p:nvSpPr>
        <p:spPr>
          <a:xfrm>
            <a:off x="838199" y="1788555"/>
            <a:ext cx="5835670" cy="4351338"/>
          </a:xfrm>
        </p:spPr>
        <p:txBody>
          <a:bodyPr>
            <a:normAutofit/>
          </a:bodyPr>
          <a:lstStyle/>
          <a:p>
            <a:r>
              <a:rPr lang="en-US" dirty="0">
                <a:solidFill>
                  <a:srgbClr val="FFFFFF"/>
                </a:solidFill>
              </a:rPr>
              <a:t>Bright planets will be most disruptive to </a:t>
            </a:r>
            <a:r>
              <a:rPr lang="en-US" dirty="0" err="1">
                <a:solidFill>
                  <a:srgbClr val="FFFFFF"/>
                </a:solidFill>
              </a:rPr>
              <a:t>SPHEREx</a:t>
            </a:r>
            <a:r>
              <a:rPr lang="en-US" dirty="0">
                <a:solidFill>
                  <a:srgbClr val="FFFFFF"/>
                </a:solidFill>
              </a:rPr>
              <a:t> in the shortest wavelengths</a:t>
            </a:r>
          </a:p>
          <a:p>
            <a:r>
              <a:rPr lang="en-US" dirty="0">
                <a:solidFill>
                  <a:srgbClr val="FFFFFF"/>
                </a:solidFill>
              </a:rPr>
              <a:t>The apparent magnitude and received power from the planets varies widely across the </a:t>
            </a:r>
            <a:r>
              <a:rPr lang="en-US" dirty="0" err="1">
                <a:solidFill>
                  <a:srgbClr val="FFFFFF"/>
                </a:solidFill>
              </a:rPr>
              <a:t>SPHEREx</a:t>
            </a:r>
            <a:r>
              <a:rPr lang="en-US" dirty="0">
                <a:solidFill>
                  <a:srgbClr val="FFFFFF"/>
                </a:solidFill>
              </a:rPr>
              <a:t> near-infrared spectrum</a:t>
            </a:r>
          </a:p>
          <a:p>
            <a:r>
              <a:rPr lang="en-US" dirty="0">
                <a:solidFill>
                  <a:srgbClr val="FFFFFF"/>
                </a:solidFill>
              </a:rPr>
              <a:t>Some of the data-points (especially for Mars) are being interpolated due to lack of data for longer wavelengths</a:t>
            </a:r>
          </a:p>
        </p:txBody>
      </p:sp>
      <p:sp>
        <p:nvSpPr>
          <p:cNvPr id="11" name="TextBox 10">
            <a:extLst>
              <a:ext uri="{FF2B5EF4-FFF2-40B4-BE49-F238E27FC236}">
                <a16:creationId xmlns:a16="http://schemas.microsoft.com/office/drawing/2014/main" id="{4E169CDA-1833-0044-BA1C-08B73F59C30E}"/>
              </a:ext>
            </a:extLst>
          </p:cNvPr>
          <p:cNvSpPr txBox="1"/>
          <p:nvPr/>
        </p:nvSpPr>
        <p:spPr>
          <a:xfrm>
            <a:off x="7206596" y="4249335"/>
            <a:ext cx="4147204" cy="369332"/>
          </a:xfrm>
          <a:prstGeom prst="rect">
            <a:avLst/>
          </a:prstGeom>
          <a:noFill/>
        </p:spPr>
        <p:txBody>
          <a:bodyPr wrap="square" rtlCol="0">
            <a:spAutoFit/>
          </a:bodyPr>
          <a:lstStyle/>
          <a:p>
            <a:pPr algn="ctr"/>
            <a:r>
              <a:rPr lang="en-US" dirty="0"/>
              <a:t>The Celestial and Ecliptic Planes</a:t>
            </a:r>
          </a:p>
        </p:txBody>
      </p:sp>
      <p:sp>
        <p:nvSpPr>
          <p:cNvPr id="3" name="TextBox 2">
            <a:extLst>
              <a:ext uri="{FF2B5EF4-FFF2-40B4-BE49-F238E27FC236}">
                <a16:creationId xmlns:a16="http://schemas.microsoft.com/office/drawing/2014/main" id="{220F0CBC-DCFB-3843-A985-A0547D7D24DA}"/>
              </a:ext>
            </a:extLst>
          </p:cNvPr>
          <p:cNvSpPr txBox="1"/>
          <p:nvPr/>
        </p:nvSpPr>
        <p:spPr>
          <a:xfrm>
            <a:off x="7359333" y="3038591"/>
            <a:ext cx="4147204" cy="646331"/>
          </a:xfrm>
          <a:prstGeom prst="rect">
            <a:avLst/>
          </a:prstGeom>
          <a:noFill/>
        </p:spPr>
        <p:txBody>
          <a:bodyPr wrap="square" rtlCol="0">
            <a:spAutoFit/>
          </a:bodyPr>
          <a:lstStyle/>
          <a:p>
            <a:pPr algn="ctr"/>
            <a:r>
              <a:rPr lang="en-US" dirty="0">
                <a:solidFill>
                  <a:schemeClr val="bg1"/>
                </a:solidFill>
              </a:rPr>
              <a:t>Approximated apparent magnitude of planets in near-infrared spectrum</a:t>
            </a:r>
          </a:p>
        </p:txBody>
      </p:sp>
      <p:sp>
        <p:nvSpPr>
          <p:cNvPr id="4" name="TextBox 3">
            <a:extLst>
              <a:ext uri="{FF2B5EF4-FFF2-40B4-BE49-F238E27FC236}">
                <a16:creationId xmlns:a16="http://schemas.microsoft.com/office/drawing/2014/main" id="{E3580F40-4CCD-EF47-BA83-FA301B3175C6}"/>
              </a:ext>
            </a:extLst>
          </p:cNvPr>
          <p:cNvSpPr txBox="1"/>
          <p:nvPr/>
        </p:nvSpPr>
        <p:spPr>
          <a:xfrm>
            <a:off x="7359333" y="6211659"/>
            <a:ext cx="4147205" cy="646331"/>
          </a:xfrm>
          <a:prstGeom prst="rect">
            <a:avLst/>
          </a:prstGeom>
          <a:noFill/>
        </p:spPr>
        <p:txBody>
          <a:bodyPr wrap="square" rtlCol="0">
            <a:spAutoFit/>
          </a:bodyPr>
          <a:lstStyle/>
          <a:p>
            <a:pPr algn="ctr"/>
            <a:r>
              <a:rPr lang="en-US" dirty="0">
                <a:solidFill>
                  <a:schemeClr val="bg1"/>
                </a:solidFill>
              </a:rPr>
              <a:t>Power received from planets at near-infrared wavelengths</a:t>
            </a:r>
          </a:p>
        </p:txBody>
      </p:sp>
      <p:pic>
        <p:nvPicPr>
          <p:cNvPr id="7" name="Picture 6" descr="Chart, scatter chart&#10;&#10;Description automatically generated">
            <a:extLst>
              <a:ext uri="{FF2B5EF4-FFF2-40B4-BE49-F238E27FC236}">
                <a16:creationId xmlns:a16="http://schemas.microsoft.com/office/drawing/2014/main" id="{9CF95231-4700-6743-8B7D-C50735DDA2D9}"/>
              </a:ext>
            </a:extLst>
          </p:cNvPr>
          <p:cNvPicPr>
            <a:picLocks noChangeAspect="1"/>
          </p:cNvPicPr>
          <p:nvPr/>
        </p:nvPicPr>
        <p:blipFill>
          <a:blip r:embed="rId4"/>
          <a:stretch>
            <a:fillRect/>
          </a:stretch>
        </p:blipFill>
        <p:spPr>
          <a:xfrm>
            <a:off x="7801181" y="551408"/>
            <a:ext cx="3268762" cy="2447630"/>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Chart, scatter chart&#10;&#10;Description automatically generated">
            <a:extLst>
              <a:ext uri="{FF2B5EF4-FFF2-40B4-BE49-F238E27FC236}">
                <a16:creationId xmlns:a16="http://schemas.microsoft.com/office/drawing/2014/main" id="{3AF16320-FEAA-AE47-8A54-7E9C498081ED}"/>
              </a:ext>
            </a:extLst>
          </p:cNvPr>
          <p:cNvPicPr>
            <a:picLocks noChangeAspect="1"/>
          </p:cNvPicPr>
          <p:nvPr/>
        </p:nvPicPr>
        <p:blipFill>
          <a:blip r:embed="rId5"/>
          <a:stretch>
            <a:fillRect/>
          </a:stretch>
        </p:blipFill>
        <p:spPr>
          <a:xfrm>
            <a:off x="7795926" y="3720534"/>
            <a:ext cx="3274017" cy="2455513"/>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Icon&#10;&#10;Description automatically generated">
            <a:extLst>
              <a:ext uri="{FF2B5EF4-FFF2-40B4-BE49-F238E27FC236}">
                <a16:creationId xmlns:a16="http://schemas.microsoft.com/office/drawing/2014/main" id="{02195130-95A4-1043-9049-945D8C09A21C}"/>
              </a:ext>
            </a:extLst>
          </p:cNvPr>
          <p:cNvPicPr>
            <a:picLocks noChangeAspect="1"/>
          </p:cNvPicPr>
          <p:nvPr/>
        </p:nvPicPr>
        <p:blipFill>
          <a:blip r:embed="rId6"/>
          <a:stretch>
            <a:fillRect/>
          </a:stretch>
        </p:blipFill>
        <p:spPr>
          <a:xfrm>
            <a:off x="-3038" y="5730865"/>
            <a:ext cx="844296" cy="1127135"/>
          </a:xfrm>
          <a:prstGeom prst="rect">
            <a:avLst/>
          </a:prstGeom>
        </p:spPr>
      </p:pic>
    </p:spTree>
    <p:extLst>
      <p:ext uri="{BB962C8B-B14F-4D97-AF65-F5344CB8AC3E}">
        <p14:creationId xmlns:p14="http://schemas.microsoft.com/office/powerpoint/2010/main" val="2236616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1434</Words>
  <Application>Microsoft Macintosh PowerPoint</Application>
  <PresentationFormat>Widescreen</PresentationFormat>
  <Paragraphs>138</Paragraphs>
  <Slides>17</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SPHEREx: The Future of Satellite Astronomy</vt:lpstr>
      <vt:lpstr>Abstract</vt:lpstr>
      <vt:lpstr>Introduction</vt:lpstr>
      <vt:lpstr>The SPHEREx Satellite</vt:lpstr>
      <vt:lpstr>SPHEREx Slew Plan</vt:lpstr>
      <vt:lpstr>Why Care About Bright Planets?</vt:lpstr>
      <vt:lpstr>Bright Planet Locations</vt:lpstr>
      <vt:lpstr>How do We Measure Planet Brightness? </vt:lpstr>
      <vt:lpstr>Planet Brightness Projections</vt:lpstr>
      <vt:lpstr>Projected Observability Results</vt:lpstr>
      <vt:lpstr>Projected Observability Results</vt:lpstr>
      <vt:lpstr>Projected Observability Results</vt:lpstr>
      <vt:lpstr>What Comes Next?</vt:lpstr>
      <vt:lpstr>Future Implications</vt:lpstr>
      <vt:lpstr>Acknowledgements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SPHEREx: The Future of Satellite Astronomy</dc:title>
  <dc:creator>Julian Mena (Student)</dc:creator>
  <cp:lastModifiedBy>Julian Mena (Student)</cp:lastModifiedBy>
  <cp:revision>35</cp:revision>
  <dcterms:created xsi:type="dcterms:W3CDTF">2021-04-02T18:21:23Z</dcterms:created>
  <dcterms:modified xsi:type="dcterms:W3CDTF">2021-04-02T23:40:09Z</dcterms:modified>
</cp:coreProperties>
</file>